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9" r:id="rId12"/>
    <p:sldId id="265" r:id="rId13"/>
    <p:sldId id="280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00" y="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8" name="Rectangle 1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08550" cy="367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9" name="Rectangle 17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0650" cy="408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797340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sldNum" sz="quarter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  <a:noFill/>
        </p:spPr>
        <p:txBody>
          <a:bodyPr/>
          <a:lstStyle/>
          <a:p>
            <a:fld id="{1F3B0A54-1CA9-47BD-8F0A-B3EC15A2DDF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6A98253-51E3-4293-963A-B33C1FAF7DEC}" type="slidenum">
              <a:rPr lang="en-US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0438" cy="4803775"/>
          </a:xfrm>
          <a:noFill/>
          <a:ln/>
        </p:spPr>
        <p:txBody>
          <a:bodyPr wrap="none" anchor="ctr"/>
          <a:lstStyle/>
          <a:p>
            <a:r>
              <a:rPr lang="it-IT" smtClean="0"/>
              <a:t>Etica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58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3"/>
          <p:cNvSpPr>
            <a:spLocks noGrp="1" noChangeArrowheads="1"/>
          </p:cNvSpPr>
          <p:nvPr>
            <p:ph type="sldNum" sz="quarter"/>
          </p:nvPr>
        </p:nvSpPr>
        <p:spPr>
          <a:xfrm>
            <a:off x="4282067" y="10155367"/>
            <a:ext cx="3275859" cy="534591"/>
          </a:xfrm>
          <a:prstGeom prst="rect">
            <a:avLst/>
          </a:prstGeom>
          <a:noFill/>
        </p:spPr>
        <p:txBody>
          <a:bodyPr lIns="104287" tIns="52144" rIns="104287" bIns="52144"/>
          <a:lstStyle/>
          <a:p>
            <a:fld id="{146E70DF-09AF-43A4-AFBC-665D843033C4}" type="slidenum">
              <a:rPr lang="it-IT"/>
              <a:pPr/>
              <a:t>12</a:t>
            </a:fld>
            <a:endParaRPr lang="it-IT"/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1259946" y="801886"/>
            <a:ext cx="5039783" cy="400943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104287" tIns="52144" rIns="104287" bIns="52144" anchor="ctr"/>
          <a:lstStyle/>
          <a:p>
            <a:endParaRPr lang="it-IT"/>
          </a:p>
        </p:txBody>
      </p:sp>
      <p:sp>
        <p:nvSpPr>
          <p:cNvPr id="2355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07957" y="5078612"/>
            <a:ext cx="5515763" cy="4891134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68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24425" cy="36909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24425" cy="36909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24425" cy="36909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8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2237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30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74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42188" y="117475"/>
            <a:ext cx="2198687" cy="684371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41363" y="117475"/>
            <a:ext cx="6448425" cy="684371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119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544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287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98437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14812" cy="473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8575" y="2101850"/>
            <a:ext cx="4214813" cy="473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7255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314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358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7017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55874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291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84276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439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78675" y="547688"/>
            <a:ext cx="2144713" cy="62912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41363" y="547688"/>
            <a:ext cx="6284912" cy="62912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217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363" y="547688"/>
            <a:ext cx="8582025" cy="1244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514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9507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89025" y="2224088"/>
            <a:ext cx="4149725" cy="473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91150" y="2224088"/>
            <a:ext cx="4149725" cy="473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61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7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31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31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76353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9197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117475"/>
            <a:ext cx="8582025" cy="123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Cliccate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9025" y="2224088"/>
            <a:ext cx="8451850" cy="47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Cliccate per modificare il formato del testo della struttura</a:t>
            </a:r>
          </a:p>
          <a:p>
            <a:pPr lvl="1"/>
            <a:r>
              <a:rPr lang="en-GB" altLang="it-IT" smtClean="0"/>
              <a:t>Secondo livello struttura</a:t>
            </a:r>
          </a:p>
          <a:p>
            <a:pPr lvl="2"/>
            <a:r>
              <a:rPr lang="en-GB" altLang="it-IT" smtClean="0"/>
              <a:t>Terzo livello struttura</a:t>
            </a:r>
          </a:p>
          <a:p>
            <a:pPr lvl="3"/>
            <a:r>
              <a:rPr lang="en-GB" altLang="it-IT" smtClean="0"/>
              <a:t>Quarto livello struttura</a:t>
            </a:r>
          </a:p>
          <a:p>
            <a:pPr lvl="4"/>
            <a:r>
              <a:rPr lang="en-GB" altLang="it-IT" smtClean="0"/>
              <a:t>Quinto livello struttura</a:t>
            </a:r>
          </a:p>
          <a:p>
            <a:pPr lvl="4"/>
            <a:r>
              <a:rPr lang="en-GB" altLang="it-IT" smtClean="0"/>
              <a:t>Sesto livello struttura</a:t>
            </a:r>
          </a:p>
          <a:p>
            <a:pPr lvl="4"/>
            <a:r>
              <a:rPr lang="en-GB" altLang="it-IT" smtClean="0"/>
              <a:t>Settimo livello struttura</a:t>
            </a:r>
          </a:p>
          <a:p>
            <a:pPr lvl="4"/>
            <a:r>
              <a:rPr lang="en-GB" altLang="it-IT" smtClean="0"/>
              <a:t>Ottavo livello struttura</a:t>
            </a:r>
          </a:p>
          <a:p>
            <a:pPr lvl="4"/>
            <a:r>
              <a:rPr lang="en-GB" altLang="it-IT" smtClean="0"/>
              <a:t>Nono livello struttura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6251575"/>
            <a:ext cx="19685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ea typeface="msmincho" charset="0"/>
          <a:cs typeface="msmincho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E6E6E6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E6E6E6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E6E6E6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404813" y="1893888"/>
            <a:ext cx="9674225" cy="5665787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547688"/>
            <a:ext cx="8582025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Cliccate per modificare il formato del testo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582025" cy="47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Cliccate per modificare il formato del testo della struttura</a:t>
            </a:r>
          </a:p>
          <a:p>
            <a:pPr lvl="1"/>
            <a:r>
              <a:rPr lang="en-GB" altLang="it-IT" smtClean="0"/>
              <a:t>Secondo livello struttura</a:t>
            </a:r>
          </a:p>
          <a:p>
            <a:pPr lvl="2"/>
            <a:r>
              <a:rPr lang="en-GB" altLang="it-IT" smtClean="0"/>
              <a:t>Terzo livello struttura</a:t>
            </a:r>
          </a:p>
          <a:p>
            <a:pPr lvl="3"/>
            <a:r>
              <a:rPr lang="en-GB" altLang="it-IT" smtClean="0"/>
              <a:t>Quarto livello struttura</a:t>
            </a:r>
          </a:p>
          <a:p>
            <a:pPr lvl="4"/>
            <a:r>
              <a:rPr lang="en-GB" altLang="it-IT" smtClean="0"/>
              <a:t>Quinto livello struttura</a:t>
            </a:r>
          </a:p>
          <a:p>
            <a:pPr lvl="4"/>
            <a:r>
              <a:rPr lang="en-GB" altLang="it-IT" smtClean="0"/>
              <a:t>Sesto livello struttura</a:t>
            </a:r>
          </a:p>
          <a:p>
            <a:pPr lvl="4"/>
            <a:r>
              <a:rPr lang="en-GB" altLang="it-IT" smtClean="0"/>
              <a:t>Settimo livello struttura</a:t>
            </a:r>
          </a:p>
          <a:p>
            <a:pPr lvl="4"/>
            <a:r>
              <a:rPr lang="en-GB" altLang="it-IT" smtClean="0"/>
              <a:t>Ottavo livello struttura</a:t>
            </a:r>
          </a:p>
          <a:p>
            <a:pPr lvl="4"/>
            <a:r>
              <a:rPr lang="en-GB" altLang="it-IT" smtClean="0"/>
              <a:t>Nono livello struttura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238125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116840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333333"/>
          </a:solidFill>
          <a:latin typeface="Arial" charset="0"/>
          <a:ea typeface="msmincho" charset="0"/>
          <a:cs typeface="msmincho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333333"/>
          </a:solidFill>
          <a:latin typeface="Arial" charset="0"/>
          <a:ea typeface="msmincho" charset="0"/>
          <a:cs typeface="msmincho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333333"/>
          </a:solidFill>
          <a:latin typeface="Arial" charset="0"/>
          <a:ea typeface="msmincho" charset="0"/>
          <a:cs typeface="msmincho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333333"/>
          </a:solidFill>
          <a:latin typeface="Arial" charset="0"/>
          <a:ea typeface="msmincho" charset="0"/>
          <a:cs typeface="msmincho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333333"/>
          </a:solidFill>
          <a:latin typeface="Arial" charset="0"/>
          <a:ea typeface="msmincho" charset="0"/>
          <a:cs typeface="msmincho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333333"/>
          </a:solidFill>
          <a:latin typeface="Arial" charset="0"/>
          <a:ea typeface="msmincho" charset="0"/>
          <a:cs typeface="msmincho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333333"/>
          </a:solidFill>
          <a:latin typeface="Arial" charset="0"/>
          <a:ea typeface="msmincho" charset="0"/>
          <a:cs typeface="msmincho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333333"/>
          </a:solidFill>
          <a:latin typeface="Arial" charset="0"/>
          <a:ea typeface="msmincho" charset="0"/>
          <a:cs typeface="msmincho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106363"/>
            <a:ext cx="8607425" cy="21621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Costruire Competenze</a:t>
            </a:r>
            <a:br>
              <a:rPr lang="it-IT" altLang="it-IT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altLang="it-IT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individuali e collettive:</a:t>
            </a:r>
            <a:br>
              <a:rPr lang="it-IT" altLang="it-IT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altLang="it-IT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una sfida per la scuola e la società</a:t>
            </a:r>
            <a:br>
              <a:rPr lang="it-IT" altLang="it-IT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altLang="it-IT" sz="3200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089025" y="1379538"/>
            <a:ext cx="8477250" cy="6451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7720" rIns="0" bIns="0" anchor="ctr"/>
          <a:lstStyle/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sz="4400" dirty="0">
              <a:latin typeface="Times New Roman" pitchFamily="16" charset="0"/>
            </a:endParaRP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Progettare, Insegnare, Apprendere,Valutare</a:t>
            </a: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 per Competenze</a:t>
            </a: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6" charset="0"/>
            </a:endParaRP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6" charset="0"/>
            </a:endParaRP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b="1" dirty="0">
                <a:latin typeface="Times New Roman" pitchFamily="16" charset="0"/>
              </a:rPr>
              <a:t>Paola -  </a:t>
            </a:r>
            <a:r>
              <a:rPr lang="it-IT" altLang="it-IT" b="1" dirty="0" smtClean="0">
                <a:latin typeface="Times New Roman" pitchFamily="16" charset="0"/>
              </a:rPr>
              <a:t>aprile 2017</a:t>
            </a: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b="1" dirty="0" smtClean="0">
                <a:latin typeface="Times New Roman" pitchFamily="16" charset="0"/>
              </a:rPr>
              <a:t>(1a parte)</a:t>
            </a:r>
            <a:endParaRPr lang="it-IT" altLang="it-IT" b="1" dirty="0">
              <a:latin typeface="Times New Roman" pitchFamily="16" charset="0"/>
            </a:endParaRP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i="1" dirty="0">
              <a:latin typeface="Times New Roman" pitchFamily="16" charset="0"/>
            </a:endParaRP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i="1" dirty="0">
                <a:latin typeface="Times New Roman" pitchFamily="16" charset="0"/>
              </a:rPr>
              <a:t>(Ivana Summa</a:t>
            </a:r>
            <a:r>
              <a:rPr lang="it-IT" altLang="it-IT" dirty="0">
                <a:latin typeface="Times New Roman" pitchFamily="16" charset="0"/>
              </a:rPr>
              <a:t>)</a:t>
            </a: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sz="4400" dirty="0">
              <a:latin typeface="Times New Roman" pitchFamily="16" charset="0"/>
            </a:endParaRP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i="1" dirty="0">
              <a:latin typeface="Times New Roman" pitchFamily="16" charset="0"/>
            </a:endParaRPr>
          </a:p>
          <a:p>
            <a:pPr marL="0" indent="0" algn="ctr">
              <a:lnSpc>
                <a:spcPct val="95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i="1" dirty="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576263" y="630238"/>
            <a:ext cx="7431087" cy="6118225"/>
          </a:xfrm>
          <a:custGeom>
            <a:avLst/>
            <a:gdLst>
              <a:gd name="T0" fmla="*/ 0 w 20644"/>
              <a:gd name="T1" fmla="*/ 2147483647 h 16993"/>
              <a:gd name="T2" fmla="*/ 2147483647 w 20644"/>
              <a:gd name="T3" fmla="*/ 2147483647 h 16993"/>
              <a:gd name="T4" fmla="*/ 2147483647 w 20644"/>
              <a:gd name="T5" fmla="*/ 2147483647 h 16993"/>
              <a:gd name="T6" fmla="*/ 2147483647 w 20644"/>
              <a:gd name="T7" fmla="*/ 2147483647 h 16993"/>
              <a:gd name="T8" fmla="*/ 2147483647 w 20644"/>
              <a:gd name="T9" fmla="*/ 2147483647 h 16993"/>
              <a:gd name="T10" fmla="*/ 2147483647 w 20644"/>
              <a:gd name="T11" fmla="*/ 2147483647 h 16993"/>
              <a:gd name="T12" fmla="*/ 2147483647 w 20644"/>
              <a:gd name="T13" fmla="*/ 2147483647 h 16993"/>
              <a:gd name="T14" fmla="*/ 2147483647 w 20644"/>
              <a:gd name="T15" fmla="*/ 2147483647 h 16993"/>
              <a:gd name="T16" fmla="*/ 2147483647 w 20644"/>
              <a:gd name="T17" fmla="*/ 2147483647 h 16993"/>
              <a:gd name="T18" fmla="*/ 2147483647 w 20644"/>
              <a:gd name="T19" fmla="*/ 2147483647 h 16993"/>
              <a:gd name="T20" fmla="*/ 2147483647 w 20644"/>
              <a:gd name="T21" fmla="*/ 2147483647 h 16993"/>
              <a:gd name="T22" fmla="*/ 2147483647 w 20644"/>
              <a:gd name="T23" fmla="*/ 2147483647 h 16993"/>
              <a:gd name="T24" fmla="*/ 2147483647 w 20644"/>
              <a:gd name="T25" fmla="*/ 2147483647 h 16993"/>
              <a:gd name="T26" fmla="*/ 2147483647 w 20644"/>
              <a:gd name="T27" fmla="*/ 2147483647 h 16993"/>
              <a:gd name="T28" fmla="*/ 2147483647 w 20644"/>
              <a:gd name="T29" fmla="*/ 2147483647 h 16993"/>
              <a:gd name="T30" fmla="*/ 2147483647 w 20644"/>
              <a:gd name="T31" fmla="*/ 2147483647 h 16993"/>
              <a:gd name="T32" fmla="*/ 2147483647 w 20644"/>
              <a:gd name="T33" fmla="*/ 2147483647 h 16993"/>
              <a:gd name="T34" fmla="*/ 2147483647 w 20644"/>
              <a:gd name="T35" fmla="*/ 2147483647 h 16993"/>
              <a:gd name="T36" fmla="*/ 2147483647 w 20644"/>
              <a:gd name="T37" fmla="*/ 2147483647 h 16993"/>
              <a:gd name="T38" fmla="*/ 2147483647 w 20644"/>
              <a:gd name="T39" fmla="*/ 2147483647 h 16993"/>
              <a:gd name="T40" fmla="*/ 2147483647 w 20644"/>
              <a:gd name="T41" fmla="*/ 2147483647 h 16993"/>
              <a:gd name="T42" fmla="*/ 2147483647 w 20644"/>
              <a:gd name="T43" fmla="*/ 2147483647 h 16993"/>
              <a:gd name="T44" fmla="*/ 2147483647 w 20644"/>
              <a:gd name="T45" fmla="*/ 2147483647 h 16993"/>
              <a:gd name="T46" fmla="*/ 2147483647 w 20644"/>
              <a:gd name="T47" fmla="*/ 2147483647 h 16993"/>
              <a:gd name="T48" fmla="*/ 2147483647 w 20644"/>
              <a:gd name="T49" fmla="*/ 2147483647 h 16993"/>
              <a:gd name="T50" fmla="*/ 2147483647 w 20644"/>
              <a:gd name="T51" fmla="*/ 2147483647 h 16993"/>
              <a:gd name="T52" fmla="*/ 2147483647 w 20644"/>
              <a:gd name="T53" fmla="*/ 2147483647 h 16993"/>
              <a:gd name="T54" fmla="*/ 2147483647 w 20644"/>
              <a:gd name="T55" fmla="*/ 2147483647 h 16993"/>
              <a:gd name="T56" fmla="*/ 2147483647 w 20644"/>
              <a:gd name="T57" fmla="*/ 2147483647 h 16993"/>
              <a:gd name="T58" fmla="*/ 2147483647 w 20644"/>
              <a:gd name="T59" fmla="*/ 2147483647 h 16993"/>
              <a:gd name="T60" fmla="*/ 2147483647 w 20644"/>
              <a:gd name="T61" fmla="*/ 2147483647 h 16993"/>
              <a:gd name="T62" fmla="*/ 2147483647 w 20644"/>
              <a:gd name="T63" fmla="*/ 2147483647 h 16993"/>
              <a:gd name="T64" fmla="*/ 2147483647 w 20644"/>
              <a:gd name="T65" fmla="*/ 2147483647 h 16993"/>
              <a:gd name="T66" fmla="*/ 2147483647 w 20644"/>
              <a:gd name="T67" fmla="*/ 2147483647 h 16993"/>
              <a:gd name="T68" fmla="*/ 2147483647 w 20644"/>
              <a:gd name="T69" fmla="*/ 2147483647 h 16993"/>
              <a:gd name="T70" fmla="*/ 2147483647 w 20644"/>
              <a:gd name="T71" fmla="*/ 2147483647 h 16993"/>
              <a:gd name="T72" fmla="*/ 2147483647 w 20644"/>
              <a:gd name="T73" fmla="*/ 2147483647 h 16993"/>
              <a:gd name="T74" fmla="*/ 2147483647 w 20644"/>
              <a:gd name="T75" fmla="*/ 2147483647 h 16993"/>
              <a:gd name="T76" fmla="*/ 2147483647 w 20644"/>
              <a:gd name="T77" fmla="*/ 2147483647 h 16993"/>
              <a:gd name="T78" fmla="*/ 2147483647 w 20644"/>
              <a:gd name="T79" fmla="*/ 2147483647 h 16993"/>
              <a:gd name="T80" fmla="*/ 2147483647 w 20644"/>
              <a:gd name="T81" fmla="*/ 2147483647 h 16993"/>
              <a:gd name="T82" fmla="*/ 2147483647 w 20644"/>
              <a:gd name="T83" fmla="*/ 2147483647 h 16993"/>
              <a:gd name="T84" fmla="*/ 2147483647 w 20644"/>
              <a:gd name="T85" fmla="*/ 2147483647 h 16993"/>
              <a:gd name="T86" fmla="*/ 2147483647 w 20644"/>
              <a:gd name="T87" fmla="*/ 2147483647 h 1699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0644"/>
              <a:gd name="T133" fmla="*/ 0 h 16993"/>
              <a:gd name="T134" fmla="*/ 20644 w 20644"/>
              <a:gd name="T135" fmla="*/ 16993 h 1699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0644" h="16993">
                <a:moveTo>
                  <a:pt x="0" y="16111"/>
                </a:moveTo>
                <a:cubicBezTo>
                  <a:pt x="253" y="15846"/>
                  <a:pt x="494" y="15564"/>
                  <a:pt x="689" y="15256"/>
                </a:cubicBezTo>
                <a:cubicBezTo>
                  <a:pt x="855" y="14993"/>
                  <a:pt x="1092" y="14719"/>
                  <a:pt x="1047" y="14374"/>
                </a:cubicBezTo>
                <a:cubicBezTo>
                  <a:pt x="1000" y="14012"/>
                  <a:pt x="1312" y="13864"/>
                  <a:pt x="1378" y="13492"/>
                </a:cubicBezTo>
                <a:cubicBezTo>
                  <a:pt x="1438" y="13151"/>
                  <a:pt x="1794" y="12948"/>
                  <a:pt x="2095" y="12721"/>
                </a:cubicBezTo>
                <a:cubicBezTo>
                  <a:pt x="2384" y="12503"/>
                  <a:pt x="2601" y="12215"/>
                  <a:pt x="2894" y="12004"/>
                </a:cubicBezTo>
                <a:cubicBezTo>
                  <a:pt x="3197" y="11786"/>
                  <a:pt x="3435" y="11471"/>
                  <a:pt x="3776" y="11315"/>
                </a:cubicBezTo>
                <a:cubicBezTo>
                  <a:pt x="4065" y="11183"/>
                  <a:pt x="4399" y="11230"/>
                  <a:pt x="4713" y="11205"/>
                </a:cubicBezTo>
                <a:cubicBezTo>
                  <a:pt x="5007" y="11182"/>
                  <a:pt x="5336" y="11353"/>
                  <a:pt x="5540" y="10929"/>
                </a:cubicBezTo>
                <a:cubicBezTo>
                  <a:pt x="5699" y="10598"/>
                  <a:pt x="6191" y="10709"/>
                  <a:pt x="6394" y="10350"/>
                </a:cubicBezTo>
                <a:cubicBezTo>
                  <a:pt x="6562" y="10052"/>
                  <a:pt x="6914" y="9887"/>
                  <a:pt x="7000" y="9496"/>
                </a:cubicBezTo>
                <a:cubicBezTo>
                  <a:pt x="7078" y="9141"/>
                  <a:pt x="7401" y="8890"/>
                  <a:pt x="7634" y="8614"/>
                </a:cubicBezTo>
                <a:cubicBezTo>
                  <a:pt x="7876" y="8328"/>
                  <a:pt x="8230" y="8164"/>
                  <a:pt x="8489" y="7897"/>
                </a:cubicBezTo>
                <a:cubicBezTo>
                  <a:pt x="8768" y="7610"/>
                  <a:pt x="9040" y="7297"/>
                  <a:pt x="9205" y="6933"/>
                </a:cubicBezTo>
                <a:cubicBezTo>
                  <a:pt x="9348" y="6617"/>
                  <a:pt x="9599" y="6396"/>
                  <a:pt x="9701" y="6078"/>
                </a:cubicBezTo>
                <a:cubicBezTo>
                  <a:pt x="9806" y="5751"/>
                  <a:pt x="10102" y="5568"/>
                  <a:pt x="10142" y="5196"/>
                </a:cubicBezTo>
                <a:cubicBezTo>
                  <a:pt x="10178" y="4859"/>
                  <a:pt x="10393" y="4570"/>
                  <a:pt x="10528" y="4259"/>
                </a:cubicBezTo>
                <a:cubicBezTo>
                  <a:pt x="10656" y="3964"/>
                  <a:pt x="10706" y="3658"/>
                  <a:pt x="10749" y="3350"/>
                </a:cubicBezTo>
                <a:cubicBezTo>
                  <a:pt x="10796" y="3013"/>
                  <a:pt x="11128" y="2792"/>
                  <a:pt x="11190" y="2468"/>
                </a:cubicBezTo>
                <a:cubicBezTo>
                  <a:pt x="11254" y="2132"/>
                  <a:pt x="11560" y="1905"/>
                  <a:pt x="11576" y="1586"/>
                </a:cubicBezTo>
                <a:cubicBezTo>
                  <a:pt x="11600" y="1110"/>
                  <a:pt x="12060" y="1098"/>
                  <a:pt x="12237" y="732"/>
                </a:cubicBezTo>
                <a:cubicBezTo>
                  <a:pt x="12388" y="420"/>
                  <a:pt x="12689" y="160"/>
                  <a:pt x="13064" y="70"/>
                </a:cubicBezTo>
                <a:cubicBezTo>
                  <a:pt x="13355" y="0"/>
                  <a:pt x="13635" y="48"/>
                  <a:pt x="13946" y="98"/>
                </a:cubicBezTo>
                <a:cubicBezTo>
                  <a:pt x="14509" y="189"/>
                  <a:pt x="14145" y="556"/>
                  <a:pt x="14332" y="842"/>
                </a:cubicBezTo>
                <a:cubicBezTo>
                  <a:pt x="14524" y="1135"/>
                  <a:pt x="14852" y="1349"/>
                  <a:pt x="14855" y="1724"/>
                </a:cubicBezTo>
                <a:cubicBezTo>
                  <a:pt x="14858" y="2069"/>
                  <a:pt x="14931" y="2389"/>
                  <a:pt x="15158" y="2633"/>
                </a:cubicBezTo>
                <a:cubicBezTo>
                  <a:pt x="15479" y="2978"/>
                  <a:pt x="15270" y="3172"/>
                  <a:pt x="15517" y="3488"/>
                </a:cubicBezTo>
                <a:cubicBezTo>
                  <a:pt x="15745" y="3780"/>
                  <a:pt x="15853" y="4151"/>
                  <a:pt x="16068" y="4452"/>
                </a:cubicBezTo>
                <a:cubicBezTo>
                  <a:pt x="16261" y="4723"/>
                  <a:pt x="16363" y="5061"/>
                  <a:pt x="16344" y="5389"/>
                </a:cubicBezTo>
                <a:cubicBezTo>
                  <a:pt x="16326" y="5700"/>
                  <a:pt x="16439" y="5996"/>
                  <a:pt x="16481" y="6299"/>
                </a:cubicBezTo>
                <a:cubicBezTo>
                  <a:pt x="16522" y="6598"/>
                  <a:pt x="16470" y="6905"/>
                  <a:pt x="16481" y="7208"/>
                </a:cubicBezTo>
                <a:cubicBezTo>
                  <a:pt x="16491" y="7492"/>
                  <a:pt x="16481" y="7780"/>
                  <a:pt x="16536" y="8063"/>
                </a:cubicBezTo>
                <a:cubicBezTo>
                  <a:pt x="16600" y="8392"/>
                  <a:pt x="17192" y="8501"/>
                  <a:pt x="17060" y="8945"/>
                </a:cubicBezTo>
                <a:cubicBezTo>
                  <a:pt x="16976" y="9227"/>
                  <a:pt x="17039" y="9533"/>
                  <a:pt x="17060" y="9827"/>
                </a:cubicBezTo>
                <a:cubicBezTo>
                  <a:pt x="17082" y="10141"/>
                  <a:pt x="17182" y="10399"/>
                  <a:pt x="17281" y="10709"/>
                </a:cubicBezTo>
                <a:cubicBezTo>
                  <a:pt x="17386" y="11038"/>
                  <a:pt x="17582" y="11308"/>
                  <a:pt x="17777" y="11591"/>
                </a:cubicBezTo>
                <a:cubicBezTo>
                  <a:pt x="17990" y="11900"/>
                  <a:pt x="18111" y="12278"/>
                  <a:pt x="18411" y="12528"/>
                </a:cubicBezTo>
                <a:cubicBezTo>
                  <a:pt x="18684" y="12755"/>
                  <a:pt x="18996" y="12934"/>
                  <a:pt x="19348" y="13051"/>
                </a:cubicBezTo>
                <a:cubicBezTo>
                  <a:pt x="19697" y="13167"/>
                  <a:pt x="19615" y="13608"/>
                  <a:pt x="19678" y="13906"/>
                </a:cubicBezTo>
                <a:cubicBezTo>
                  <a:pt x="19740" y="14200"/>
                  <a:pt x="19735" y="14513"/>
                  <a:pt x="19899" y="14788"/>
                </a:cubicBezTo>
                <a:cubicBezTo>
                  <a:pt x="20078" y="15089"/>
                  <a:pt x="20421" y="15286"/>
                  <a:pt x="20450" y="15670"/>
                </a:cubicBezTo>
                <a:cubicBezTo>
                  <a:pt x="20472" y="15964"/>
                  <a:pt x="20476" y="16264"/>
                  <a:pt x="20560" y="16552"/>
                </a:cubicBezTo>
                <a:lnTo>
                  <a:pt x="20615" y="16855"/>
                </a:lnTo>
                <a:lnTo>
                  <a:pt x="20643" y="16992"/>
                </a:lnTo>
              </a:path>
            </a:pathLst>
          </a:cu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51" name="Line 2"/>
          <p:cNvSpPr>
            <a:spLocks noChangeShapeType="1"/>
          </p:cNvSpPr>
          <p:nvPr/>
        </p:nvSpPr>
        <p:spPr bwMode="auto">
          <a:xfrm>
            <a:off x="609600" y="3148013"/>
            <a:ext cx="7920038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3671888" y="2700338"/>
            <a:ext cx="2576512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060825" y="1365250"/>
            <a:ext cx="2133600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Conoscenze</a:t>
            </a: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7199313" y="720725"/>
            <a:ext cx="2384425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La competenza :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i="1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un concetto complesso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3686175" y="3059113"/>
            <a:ext cx="2311400" cy="71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3797300" y="1995488"/>
            <a:ext cx="703263" cy="165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Abilità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903913" y="5754688"/>
            <a:ext cx="688975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2376488" y="4859338"/>
            <a:ext cx="2106612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Strategie  metacognitive   Riflessività</a:t>
            </a:r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157663" y="5556250"/>
            <a:ext cx="1366837" cy="344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Utilizzo risorse interne 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del contesto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Impegno       Capacità di mettersi in gioco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4157663" y="4319588"/>
            <a:ext cx="1566862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Motivazione</a:t>
            </a:r>
            <a:r>
              <a:rPr lang="it-IT" sz="2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   </a:t>
            </a: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Curiosità         Autovalutazione </a:t>
            </a: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2357438" y="5219700"/>
            <a:ext cx="1122362" cy="344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Etica                                                            </a:t>
            </a:r>
            <a:r>
              <a:rPr lang="it-IT" sz="2000" b="1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Self</a:t>
            </a: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2000" b="1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efficacy</a:t>
            </a: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7200900" y="4148138"/>
            <a:ext cx="1993900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4829175" y="2339975"/>
            <a:ext cx="1814513" cy="344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1584325" y="1692275"/>
            <a:ext cx="1573213" cy="88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2065" name="Text Box 16"/>
          <p:cNvSpPr txBox="1">
            <a:spLocks noChangeArrowheads="1"/>
          </p:cNvSpPr>
          <p:nvPr/>
        </p:nvSpPr>
        <p:spPr bwMode="auto">
          <a:xfrm>
            <a:off x="863600" y="3492500"/>
            <a:ext cx="1649413" cy="344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>
                <a:solidFill>
                  <a:srgbClr val="FF0000"/>
                </a:solidFill>
              </a:rPr>
              <a:t>ESSERE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1439863" y="1474788"/>
            <a:ext cx="2339975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dirty="0">
                <a:solidFill>
                  <a:srgbClr val="FF0000"/>
                </a:solidFill>
              </a:rPr>
              <a:t>SAPERE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103688" y="4067175"/>
            <a:ext cx="1587" cy="161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b="1" dirty="0">
              <a:solidFill>
                <a:srgbClr val="FFFFFF"/>
              </a:solidFill>
            </a:endParaRP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3959225" y="4679950"/>
            <a:ext cx="1979613" cy="344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dirty="0" smtClean="0">
                <a:solidFill>
                  <a:srgbClr val="FFFFFF"/>
                </a:solidFill>
              </a:rPr>
              <a:t>                   </a:t>
            </a: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6840538" y="5940425"/>
            <a:ext cx="180975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>
              <a:solidFill>
                <a:srgbClr val="FFFFFF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7704138" y="2771775"/>
            <a:ext cx="2592387" cy="855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</a:rPr>
              <a:t>CONTESTO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 rot="8898306">
            <a:off x="7559675" y="2879725"/>
            <a:ext cx="1439863" cy="960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480175" y="5580063"/>
            <a:ext cx="1588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>
              <a:solidFill>
                <a:srgbClr val="FFFFFF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2073" name="Rettangolo 25"/>
          <p:cNvSpPr>
            <a:spLocks noChangeArrowheads="1"/>
          </p:cNvSpPr>
          <p:nvPr/>
        </p:nvSpPr>
        <p:spPr bwMode="auto">
          <a:xfrm>
            <a:off x="4752975" y="3492500"/>
            <a:ext cx="184731" cy="77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593137" cy="12461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/>
              <a:t>I fondamenti del curricolo </a:t>
            </a:r>
            <a:br>
              <a:rPr lang="it-IT" altLang="it-IT"/>
            </a:br>
            <a:r>
              <a:rPr lang="it-IT" altLang="it-IT"/>
              <a:t>art. 8 del DPR 275/1999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593137" cy="5103813"/>
          </a:xfrm>
          <a:ln/>
        </p:spPr>
        <p:txBody>
          <a:bodyPr/>
          <a:lstStyle/>
          <a:p>
            <a:pPr marL="684213" indent="-682625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it-IT" sz="2000" b="1" dirty="0"/>
              <a:t>Art.8</a:t>
            </a:r>
          </a:p>
          <a:p>
            <a:pPr marL="684213" indent="-6826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it-IT" sz="2000" b="1" dirty="0"/>
              <a:t>Il </a:t>
            </a:r>
            <a:r>
              <a:rPr lang="en-US" altLang="it-IT" sz="2000" b="1" dirty="0" err="1"/>
              <a:t>Ministro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della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Pubblica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Istruzione</a:t>
            </a:r>
            <a:r>
              <a:rPr lang="en-US" altLang="it-IT" sz="2000" b="1" dirty="0"/>
              <a:t>...</a:t>
            </a:r>
            <a:r>
              <a:rPr lang="en-US" altLang="it-IT" sz="2000" b="1" dirty="0" err="1"/>
              <a:t>definisce</a:t>
            </a:r>
            <a:r>
              <a:rPr lang="en-US" altLang="it-IT" sz="2000" b="1" dirty="0"/>
              <a:t>:</a:t>
            </a:r>
          </a:p>
          <a:p>
            <a:pPr marL="684213" indent="-682625">
              <a:buFont typeface="Times New Roman" pitchFamily="16" charset="0"/>
              <a:buAutoNum type="alphaLcParenR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it-IT" sz="2000" b="1" dirty="0" err="1"/>
              <a:t>gli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obiettivi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generali</a:t>
            </a:r>
            <a:r>
              <a:rPr lang="en-US" altLang="it-IT" sz="2000" b="1" dirty="0"/>
              <a:t> del </a:t>
            </a:r>
            <a:r>
              <a:rPr lang="en-US" altLang="it-IT" sz="2000" b="1" dirty="0" err="1"/>
              <a:t>processo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formativo</a:t>
            </a:r>
            <a:r>
              <a:rPr lang="en-US" altLang="it-IT" sz="2000" b="1" dirty="0"/>
              <a:t>; </a:t>
            </a:r>
          </a:p>
          <a:p>
            <a:pPr marL="684213" indent="-682625">
              <a:buFont typeface="Times New Roman" pitchFamily="16" charset="0"/>
              <a:buAutoNum type="alphaLcParenR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it-IT" sz="2000" b="1" dirty="0" err="1"/>
              <a:t>gli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obiettivi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specifici</a:t>
            </a:r>
            <a:r>
              <a:rPr lang="en-US" altLang="it-IT" sz="2000" b="1" dirty="0"/>
              <a:t> di </a:t>
            </a:r>
            <a:r>
              <a:rPr lang="en-US" altLang="it-IT" sz="2000" b="1" dirty="0" err="1"/>
              <a:t>apprendimento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relativi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alle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competenze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degli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alunni</a:t>
            </a:r>
            <a:endParaRPr lang="en-US" altLang="it-IT" sz="2000" b="1" dirty="0"/>
          </a:p>
          <a:p>
            <a:pPr marL="684213" indent="-682625">
              <a:buFont typeface="Times New Roman" pitchFamily="16" charset="0"/>
              <a:buAutoNum type="alphaLcParenR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it-IT" sz="2000" b="1" dirty="0"/>
              <a:t>le discipline e le </a:t>
            </a:r>
            <a:r>
              <a:rPr lang="en-US" altLang="it-IT" sz="2000" b="1" dirty="0" err="1"/>
              <a:t>attività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costituenti</a:t>
            </a:r>
            <a:r>
              <a:rPr lang="en-US" altLang="it-IT" sz="2000" b="1" dirty="0"/>
              <a:t> la quota </a:t>
            </a:r>
            <a:r>
              <a:rPr lang="en-US" altLang="it-IT" sz="2000" b="1" dirty="0" err="1"/>
              <a:t>nazionale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dei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curricoli</a:t>
            </a:r>
            <a:r>
              <a:rPr lang="en-US" altLang="it-IT" sz="2000" b="1" dirty="0"/>
              <a:t> e </a:t>
            </a:r>
            <a:r>
              <a:rPr lang="en-US" altLang="it-IT" sz="2000" b="1" dirty="0" err="1"/>
              <a:t>il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relativo</a:t>
            </a:r>
            <a:r>
              <a:rPr lang="en-US" altLang="it-IT" sz="2000" b="1" dirty="0"/>
              <a:t> monte ore </a:t>
            </a:r>
            <a:r>
              <a:rPr lang="en-US" altLang="it-IT" sz="2000" b="1" dirty="0" err="1"/>
              <a:t>annuale</a:t>
            </a:r>
            <a:r>
              <a:rPr lang="en-US" altLang="it-IT" sz="2000" b="1" dirty="0"/>
              <a:t>; </a:t>
            </a:r>
          </a:p>
          <a:p>
            <a:pPr marL="684213" indent="-682625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it-IT" sz="2600" b="1" dirty="0">
                <a:solidFill>
                  <a:srgbClr val="FF0000"/>
                </a:solidFill>
              </a:rPr>
              <a:t>Le </a:t>
            </a:r>
            <a:r>
              <a:rPr lang="en-US" altLang="it-IT" sz="2600" b="1" dirty="0" err="1">
                <a:solidFill>
                  <a:srgbClr val="FF0000"/>
                </a:solidFill>
              </a:rPr>
              <a:t>Indicazioni</a:t>
            </a:r>
            <a:r>
              <a:rPr lang="en-US" altLang="it-IT" sz="2600" b="1" dirty="0">
                <a:solidFill>
                  <a:srgbClr val="FF0000"/>
                </a:solidFill>
              </a:rPr>
              <a:t> </a:t>
            </a:r>
            <a:r>
              <a:rPr lang="en-US" altLang="it-IT" sz="2600" b="1" dirty="0" err="1">
                <a:solidFill>
                  <a:srgbClr val="FF0000"/>
                </a:solidFill>
              </a:rPr>
              <a:t>Nazionali</a:t>
            </a:r>
            <a:r>
              <a:rPr lang="en-US" altLang="it-IT" sz="2600" b="1" dirty="0">
                <a:solidFill>
                  <a:srgbClr val="FF0000"/>
                </a:solidFill>
              </a:rPr>
              <a:t> e le </a:t>
            </a:r>
            <a:r>
              <a:rPr lang="en-US" altLang="it-IT" sz="2600" b="1" dirty="0" err="1">
                <a:solidFill>
                  <a:srgbClr val="FF0000"/>
                </a:solidFill>
              </a:rPr>
              <a:t>Linee</a:t>
            </a:r>
            <a:r>
              <a:rPr lang="en-US" altLang="it-IT" sz="2600" b="1" dirty="0">
                <a:solidFill>
                  <a:srgbClr val="FF0000"/>
                </a:solidFill>
              </a:rPr>
              <a:t> </a:t>
            </a:r>
            <a:r>
              <a:rPr lang="en-US" altLang="it-IT" sz="2600" b="1" dirty="0" err="1">
                <a:solidFill>
                  <a:srgbClr val="FF0000"/>
                </a:solidFill>
              </a:rPr>
              <a:t>Guida</a:t>
            </a:r>
            <a:r>
              <a:rPr lang="en-US" altLang="it-IT" sz="2600" b="1" dirty="0">
                <a:solidFill>
                  <a:srgbClr val="FF0000"/>
                </a:solidFill>
              </a:rPr>
              <a:t> </a:t>
            </a:r>
          </a:p>
          <a:p>
            <a:pPr marL="684213" indent="-682625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it-IT" sz="2600" b="1" dirty="0" err="1">
                <a:solidFill>
                  <a:srgbClr val="FF0000"/>
                </a:solidFill>
              </a:rPr>
              <a:t>sono</a:t>
            </a:r>
            <a:r>
              <a:rPr lang="en-US" altLang="it-IT" sz="2600" b="1" dirty="0">
                <a:solidFill>
                  <a:srgbClr val="FF0000"/>
                </a:solidFill>
              </a:rPr>
              <a:t> </a:t>
            </a:r>
            <a:r>
              <a:rPr lang="en-US" altLang="it-IT" sz="2600" b="1" dirty="0" smtClean="0">
                <a:solidFill>
                  <a:srgbClr val="FF0000"/>
                </a:solidFill>
              </a:rPr>
              <a:t>successive e </a:t>
            </a:r>
            <a:r>
              <a:rPr lang="en-US" altLang="it-IT" sz="2600" b="1" dirty="0" err="1" smtClean="0">
                <a:solidFill>
                  <a:srgbClr val="FF0000"/>
                </a:solidFill>
              </a:rPr>
              <a:t>quindi</a:t>
            </a:r>
            <a:r>
              <a:rPr lang="en-US" altLang="it-IT" sz="2600" b="1" dirty="0" smtClean="0">
                <a:solidFill>
                  <a:srgbClr val="FF0000"/>
                </a:solidFill>
              </a:rPr>
              <a:t> </a:t>
            </a:r>
            <a:r>
              <a:rPr lang="en-US" altLang="it-IT" sz="2600" b="1" dirty="0" err="1" smtClean="0">
                <a:solidFill>
                  <a:srgbClr val="FF0000"/>
                </a:solidFill>
              </a:rPr>
              <a:t>rientrano</a:t>
            </a:r>
            <a:r>
              <a:rPr lang="en-US" altLang="it-IT" sz="2600" b="1" dirty="0" smtClean="0">
                <a:solidFill>
                  <a:srgbClr val="FF0000"/>
                </a:solidFill>
              </a:rPr>
              <a:t> </a:t>
            </a:r>
            <a:endParaRPr lang="en-US" altLang="it-IT" sz="2600" b="1" dirty="0">
              <a:solidFill>
                <a:srgbClr val="FF0000"/>
              </a:solidFill>
            </a:endParaRPr>
          </a:p>
          <a:p>
            <a:pPr marL="684213" indent="-682625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it-IT" sz="2600" b="1" dirty="0" smtClean="0">
                <a:solidFill>
                  <a:srgbClr val="FF0000"/>
                </a:solidFill>
              </a:rPr>
              <a:t>in </a:t>
            </a:r>
            <a:r>
              <a:rPr lang="en-US" altLang="it-IT" sz="2600" b="1" dirty="0" err="1">
                <a:solidFill>
                  <a:srgbClr val="FF0000"/>
                </a:solidFill>
              </a:rPr>
              <a:t>questa</a:t>
            </a:r>
            <a:r>
              <a:rPr lang="en-US" altLang="it-IT" sz="2600" b="1" dirty="0">
                <a:solidFill>
                  <a:srgbClr val="FF0000"/>
                </a:solidFill>
              </a:rPr>
              <a:t> </a:t>
            </a:r>
            <a:r>
              <a:rPr lang="en-US" altLang="it-IT" sz="2600" b="1" dirty="0" err="1">
                <a:solidFill>
                  <a:srgbClr val="FF0000"/>
                </a:solidFill>
              </a:rPr>
              <a:t>logica</a:t>
            </a:r>
            <a:r>
              <a:rPr lang="en-US" altLang="it-IT" sz="2600" b="1" dirty="0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586721" y="6731961"/>
            <a:ext cx="2070378" cy="474229"/>
          </a:xfrm>
          <a:prstGeom prst="rect">
            <a:avLst/>
          </a:prstGeom>
          <a:noFill/>
        </p:spPr>
        <p:txBody>
          <a:bodyPr lIns="100794" tIns="50397" rIns="100794" bIns="50397"/>
          <a:lstStyle/>
          <a:p>
            <a:fld id="{6B78956C-6E05-4EC5-A588-F64FC8F821C9}" type="slidenum">
              <a:rPr lang="it-IT"/>
              <a:pPr/>
              <a:t>12</a:t>
            </a:fld>
            <a:endParaRPr lang="it-IT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76073" y="258989"/>
            <a:ext cx="8400521" cy="15819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9207" tIns="51588" rIns="99207" bIns="51588" anchor="ctr"/>
          <a:lstStyle/>
          <a:p>
            <a:pPr algn="ctr">
              <a:tabLst>
                <a:tab pos="0" algn="l"/>
                <a:tab pos="493472" algn="l"/>
                <a:tab pos="988695" algn="l"/>
                <a:tab pos="1483916" algn="l"/>
                <a:tab pos="1979139" algn="l"/>
                <a:tab pos="2474360" algn="l"/>
                <a:tab pos="2969583" algn="l"/>
                <a:tab pos="3464804" algn="l"/>
                <a:tab pos="3960027" algn="l"/>
                <a:tab pos="4455249" algn="l"/>
                <a:tab pos="4950471" algn="l"/>
                <a:tab pos="5445693" algn="l"/>
                <a:tab pos="5940915" algn="l"/>
                <a:tab pos="6436137" algn="l"/>
                <a:tab pos="6931359" algn="l"/>
                <a:tab pos="7426581" algn="l"/>
                <a:tab pos="7921804" algn="l"/>
                <a:tab pos="8417025" algn="l"/>
                <a:tab pos="8912248" algn="l"/>
                <a:tab pos="9407469" algn="l"/>
                <a:tab pos="9902692" algn="l"/>
              </a:tabLst>
            </a:pPr>
            <a:r>
              <a:rPr lang="it-IT" sz="4900" b="1" dirty="0" smtClean="0">
                <a:solidFill>
                  <a:srgbClr val="FF0000"/>
                </a:solidFill>
              </a:rPr>
              <a:t>Cos’è il </a:t>
            </a:r>
            <a:r>
              <a:rPr lang="it-IT" sz="4900" b="1" dirty="0">
                <a:solidFill>
                  <a:srgbClr val="FF0000"/>
                </a:solidFill>
              </a:rPr>
              <a:t>curricolo?</a:t>
            </a: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1176073" y="1931917"/>
            <a:ext cx="8400521" cy="52305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9207" tIns="51588" rIns="99207" bIns="51588"/>
          <a:lstStyle/>
          <a:p>
            <a:pPr>
              <a:spcBef>
                <a:spcPts val="882"/>
              </a:spcBef>
              <a:tabLst>
                <a:tab pos="0" algn="l"/>
                <a:tab pos="493472" algn="l"/>
                <a:tab pos="988695" algn="l"/>
                <a:tab pos="1483916" algn="l"/>
                <a:tab pos="1979139" algn="l"/>
                <a:tab pos="2474360" algn="l"/>
                <a:tab pos="2969583" algn="l"/>
                <a:tab pos="3464804" algn="l"/>
                <a:tab pos="3960027" algn="l"/>
                <a:tab pos="4455249" algn="l"/>
                <a:tab pos="4950471" algn="l"/>
                <a:tab pos="5445693" algn="l"/>
                <a:tab pos="5940915" algn="l"/>
                <a:tab pos="6436137" algn="l"/>
                <a:tab pos="6931359" algn="l"/>
                <a:tab pos="7426581" algn="l"/>
                <a:tab pos="7921804" algn="l"/>
                <a:tab pos="8417025" algn="l"/>
                <a:tab pos="8912248" algn="l"/>
                <a:tab pos="9407469" algn="l"/>
                <a:tab pos="9902692" algn="l"/>
              </a:tabLst>
            </a:pPr>
            <a:r>
              <a:rPr lang="it-IT" sz="2800" b="1" dirty="0">
                <a:solidFill>
                  <a:srgbClr val="000000"/>
                </a:solidFill>
              </a:rPr>
              <a:t>E' tutto ciò che una scuola elabora in modo intenzionale, scegliendo tra obiettivi, contenuti, metodi, criteri valutativi, saperi, attività, ambienti, strumenti, ovvero ciò che è più utile ed efficace per la formazione dei propri alunni. </a:t>
            </a:r>
            <a:r>
              <a:rPr lang="it-IT" sz="2800" b="1" i="1" dirty="0">
                <a:solidFill>
                  <a:srgbClr val="000000"/>
                </a:solidFill>
              </a:rPr>
              <a:t>Ma sono i  docenti la parte integrante ed essenziale del </a:t>
            </a:r>
            <a:r>
              <a:rPr lang="it-IT" sz="2800" b="1" i="1" dirty="0" smtClean="0">
                <a:solidFill>
                  <a:srgbClr val="000000"/>
                </a:solidFill>
              </a:rPr>
              <a:t>curricolo, il valore aggiunto!</a:t>
            </a:r>
            <a:endParaRPr lang="it-IT" sz="2800" b="1" i="1" dirty="0">
              <a:solidFill>
                <a:srgbClr val="000000"/>
              </a:solidFill>
            </a:endParaRPr>
          </a:p>
          <a:p>
            <a:pPr algn="ctr">
              <a:spcBef>
                <a:spcPts val="882"/>
              </a:spcBef>
              <a:tabLst>
                <a:tab pos="0" algn="l"/>
                <a:tab pos="493472" algn="l"/>
                <a:tab pos="988695" algn="l"/>
                <a:tab pos="1483916" algn="l"/>
                <a:tab pos="1979139" algn="l"/>
                <a:tab pos="2474360" algn="l"/>
                <a:tab pos="2969583" algn="l"/>
                <a:tab pos="3464804" algn="l"/>
                <a:tab pos="3960027" algn="l"/>
                <a:tab pos="4455249" algn="l"/>
                <a:tab pos="4950471" algn="l"/>
                <a:tab pos="5445693" algn="l"/>
                <a:tab pos="5940915" algn="l"/>
                <a:tab pos="6436137" algn="l"/>
                <a:tab pos="6931359" algn="l"/>
                <a:tab pos="7426581" algn="l"/>
                <a:tab pos="7921804" algn="l"/>
                <a:tab pos="8417025" algn="l"/>
                <a:tab pos="8912248" algn="l"/>
                <a:tab pos="9407469" algn="l"/>
                <a:tab pos="9902692" algn="l"/>
              </a:tabLst>
            </a:pPr>
            <a:r>
              <a:rPr lang="it-IT" sz="3500" b="1" i="1" dirty="0">
                <a:solidFill>
                  <a:srgbClr val="FF0000"/>
                </a:solidFill>
              </a:rPr>
              <a:t>Oggi si chiede alla scuola di finalizzare</a:t>
            </a:r>
          </a:p>
          <a:p>
            <a:pPr algn="ctr">
              <a:spcBef>
                <a:spcPts val="882"/>
              </a:spcBef>
              <a:tabLst>
                <a:tab pos="0" algn="l"/>
                <a:tab pos="493472" algn="l"/>
                <a:tab pos="988695" algn="l"/>
                <a:tab pos="1483916" algn="l"/>
                <a:tab pos="1979139" algn="l"/>
                <a:tab pos="2474360" algn="l"/>
                <a:tab pos="2969583" algn="l"/>
                <a:tab pos="3464804" algn="l"/>
                <a:tab pos="3960027" algn="l"/>
                <a:tab pos="4455249" algn="l"/>
                <a:tab pos="4950471" algn="l"/>
                <a:tab pos="5445693" algn="l"/>
                <a:tab pos="5940915" algn="l"/>
                <a:tab pos="6436137" algn="l"/>
                <a:tab pos="6931359" algn="l"/>
                <a:tab pos="7426581" algn="l"/>
                <a:tab pos="7921804" algn="l"/>
                <a:tab pos="8417025" algn="l"/>
                <a:tab pos="8912248" algn="l"/>
                <a:tab pos="9407469" algn="l"/>
                <a:tab pos="9902692" algn="l"/>
              </a:tabLst>
            </a:pPr>
            <a:r>
              <a:rPr lang="it-IT" sz="3500" b="1" i="1" dirty="0">
                <a:solidFill>
                  <a:srgbClr val="FF0000"/>
                </a:solidFill>
              </a:rPr>
              <a:t> il curricolo all'acquisizione di competenze.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931863" y="174625"/>
            <a:ext cx="8607425" cy="1625600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3600"/>
              <a:t>Il concetto di  apprendimento in Wiggins e McTighe</a:t>
            </a:r>
            <a:r>
              <a:rPr lang="it-IT" altLang="it-IT"/>
              <a:t/>
            </a:r>
            <a:br>
              <a:rPr lang="it-IT" altLang="it-IT"/>
            </a:br>
            <a:r>
              <a:rPr lang="it-IT" altLang="it-IT"/>
              <a:t>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9500" y="2160588"/>
            <a:ext cx="8477250" cy="5265737"/>
          </a:xfrm>
          <a:ln/>
        </p:spPr>
        <p:txBody>
          <a:bodyPr/>
          <a:lstStyle/>
          <a:p>
            <a:pPr marL="674688" indent="-674688">
              <a:buFont typeface="Times New Roman" pitchFamily="16" charset="0"/>
              <a:buChar char="•"/>
              <a:tabLst>
                <a:tab pos="6746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it-IT" altLang="it-IT" sz="2400" b="1" dirty="0"/>
              <a:t>Per praticare efficacemente la </a:t>
            </a:r>
            <a:r>
              <a:rPr lang="it-IT" altLang="it-IT" sz="2400" b="1" dirty="0" err="1"/>
              <a:t>PaR</a:t>
            </a:r>
            <a:r>
              <a:rPr lang="it-IT" altLang="it-IT" sz="2400" b="1" dirty="0"/>
              <a:t> è necessario concepire l'apprendimento come </a:t>
            </a:r>
            <a:r>
              <a:rPr lang="it-IT" altLang="it-IT" sz="2400" b="1" dirty="0">
                <a:solidFill>
                  <a:srgbClr val="FF0000"/>
                </a:solidFill>
              </a:rPr>
              <a:t>comprensione significativa</a:t>
            </a:r>
            <a:r>
              <a:rPr lang="it-IT" altLang="it-IT" sz="2400" b="1" dirty="0"/>
              <a:t>, </a:t>
            </a:r>
            <a:r>
              <a:rPr lang="it-IT" altLang="it-IT" sz="2400" b="1" dirty="0" smtClean="0"/>
              <a:t>perché </a:t>
            </a:r>
            <a:r>
              <a:rPr lang="it-IT" altLang="it-IT" sz="2400" b="1" dirty="0"/>
              <a:t>è la condizione per raggiungere traguardi e sviluppare competenze.</a:t>
            </a:r>
          </a:p>
          <a:p>
            <a:pPr marL="674688" indent="-674688">
              <a:buFont typeface="Times New Roman" pitchFamily="16" charset="0"/>
              <a:buChar char="•"/>
              <a:tabLst>
                <a:tab pos="6746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it-IT" altLang="it-IT" sz="2400" b="1" dirty="0"/>
              <a:t>La concezione dell'apprendimento  nelle scuole  è superficiale e lo stesso “</a:t>
            </a:r>
            <a:r>
              <a:rPr lang="it-IT" altLang="it-IT" sz="2400" b="1" dirty="0">
                <a:solidFill>
                  <a:srgbClr val="FF0000"/>
                </a:solidFill>
              </a:rPr>
              <a:t>ambiente di apprendimento”</a:t>
            </a:r>
            <a:r>
              <a:rPr lang="it-IT" altLang="it-IT" sz="2400" b="1" dirty="0"/>
              <a:t> lo testimonia.</a:t>
            </a:r>
          </a:p>
          <a:p>
            <a:pPr marL="674688" indent="-674688">
              <a:buFont typeface="Times New Roman" pitchFamily="16" charset="0"/>
              <a:buChar char="•"/>
              <a:tabLst>
                <a:tab pos="6746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it-IT" altLang="it-IT" sz="2400" b="1" dirty="0"/>
              <a:t>L'apprendimento nella </a:t>
            </a:r>
            <a:r>
              <a:rPr lang="it-IT" altLang="it-IT" sz="2400" b="1" dirty="0" err="1"/>
              <a:t>PaR</a:t>
            </a:r>
            <a:r>
              <a:rPr lang="it-IT" altLang="it-IT" sz="2400" b="1" dirty="0"/>
              <a:t> </a:t>
            </a:r>
            <a:r>
              <a:rPr lang="it-IT" altLang="it-IT" sz="2400" b="1" dirty="0" smtClean="0"/>
              <a:t>è, invece:</a:t>
            </a:r>
            <a:endParaRPr lang="it-IT" altLang="it-IT" sz="2400" b="1" dirty="0"/>
          </a:p>
          <a:p>
            <a:pPr marL="674688" indent="-674688">
              <a:buClrTx/>
              <a:buSzTx/>
              <a:buFontTx/>
              <a:buNone/>
              <a:tabLst>
                <a:tab pos="6746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it-IT" altLang="it-IT" sz="2600" dirty="0"/>
              <a:t>- </a:t>
            </a:r>
            <a:r>
              <a:rPr lang="it-IT" altLang="it-IT" sz="2400" b="1" i="1" dirty="0">
                <a:solidFill>
                  <a:srgbClr val="00A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comprensione profonda, tanto da poter essere utilizzato in altri contesti;</a:t>
            </a:r>
          </a:p>
          <a:p>
            <a:pPr marL="674688" indent="-674688">
              <a:buClrTx/>
              <a:buSzTx/>
              <a:buFontTx/>
              <a:buNone/>
              <a:tabLst>
                <a:tab pos="6746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it-IT" altLang="it-IT" sz="2400" b="1" i="1" dirty="0">
                <a:solidFill>
                  <a:srgbClr val="00A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capacità  di pensare e di agire con ciò che si conosce;</a:t>
            </a:r>
          </a:p>
          <a:p>
            <a:pPr marL="674688" indent="-674688">
              <a:buClrTx/>
              <a:buSzTx/>
              <a:buFontTx/>
              <a:buNone/>
              <a:tabLst>
                <a:tab pos="6746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it-IT" altLang="it-IT" sz="2400" b="1" i="1" dirty="0">
                <a:solidFill>
                  <a:srgbClr val="00A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permanenza cognitiva (durevole nel tempo).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4513"/>
            <a:ext cx="8607425" cy="12858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4000" dirty="0"/>
              <a:t>La valutazione dell'apprendimento </a:t>
            </a:r>
            <a:r>
              <a:rPr lang="it-IT" altLang="it-IT" sz="4000" dirty="0" smtClean="0"/>
              <a:t>significativo come </a:t>
            </a:r>
            <a:r>
              <a:rPr lang="it-IT" altLang="it-IT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comprensione profonda</a:t>
            </a:r>
            <a:endParaRPr lang="it-IT" altLang="it-IT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762500"/>
          </a:xfrm>
          <a:ln/>
        </p:spPr>
        <p:txBody>
          <a:bodyPr/>
          <a:lstStyle/>
          <a:p>
            <a:pPr marL="661988" indent="-661988" algn="ctr">
              <a:tabLst>
                <a:tab pos="6635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it-IT" altLang="it-IT" u="sng">
                <a:solidFill>
                  <a:srgbClr val="FF0000"/>
                </a:solidFill>
              </a:rPr>
              <a:t>INDICATORI di maturazione di competenze</a:t>
            </a:r>
          </a:p>
          <a:p>
            <a:pPr marL="661988" indent="-661988">
              <a:buFont typeface="Times New Roman" pitchFamily="16" charset="0"/>
              <a:buAutoNum type="arabicPeriod"/>
              <a:tabLst>
                <a:tab pos="6635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it-IT" altLang="it-IT"/>
              <a:t>Spiegazione</a:t>
            </a:r>
          </a:p>
          <a:p>
            <a:pPr marL="661988" indent="-661988">
              <a:buFont typeface="Times New Roman" pitchFamily="16" charset="0"/>
              <a:buAutoNum type="arabicPeriod"/>
              <a:tabLst>
                <a:tab pos="6635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it-IT" altLang="it-IT"/>
              <a:t>Interpretazione</a:t>
            </a:r>
          </a:p>
          <a:p>
            <a:pPr marL="661988" indent="-661988">
              <a:buFont typeface="Times New Roman" pitchFamily="16" charset="0"/>
              <a:buAutoNum type="arabicPeriod"/>
              <a:tabLst>
                <a:tab pos="6635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it-IT" altLang="it-IT"/>
              <a:t>Applicazione</a:t>
            </a:r>
          </a:p>
          <a:p>
            <a:pPr marL="661988" indent="-661988">
              <a:buFont typeface="Times New Roman" pitchFamily="16" charset="0"/>
              <a:buAutoNum type="arabicPeriod"/>
              <a:tabLst>
                <a:tab pos="6635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it-IT" altLang="it-IT"/>
              <a:t>Prospettiva</a:t>
            </a:r>
          </a:p>
          <a:p>
            <a:pPr marL="661988" indent="-661988">
              <a:buFont typeface="Times New Roman" pitchFamily="16" charset="0"/>
              <a:buAutoNum type="arabicPeriod"/>
              <a:tabLst>
                <a:tab pos="6635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it-IT" altLang="it-IT"/>
              <a:t>Empatia</a:t>
            </a:r>
          </a:p>
          <a:p>
            <a:pPr marL="661988" indent="-661988">
              <a:buFont typeface="Times New Roman" pitchFamily="16" charset="0"/>
              <a:buAutoNum type="arabicPeriod"/>
              <a:tabLst>
                <a:tab pos="6635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it-IT" altLang="it-IT"/>
              <a:t>Auto-conoscenza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00075"/>
            <a:ext cx="8597900" cy="11636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/>
              <a:t>Descrittori di competenze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2147888"/>
            <a:ext cx="4195763" cy="4919662"/>
          </a:xfrm>
          <a:ln/>
        </p:spPr>
        <p:txBody>
          <a:bodyPr/>
          <a:lstStyle/>
          <a:p>
            <a:pPr marL="669925" indent="-669925" algn="ctr"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sz="3200" dirty="0" smtClean="0">
                <a:solidFill>
                  <a:srgbClr val="FF0000"/>
                </a:solidFill>
              </a:rPr>
              <a:t>1.Spiegare</a:t>
            </a:r>
            <a:endParaRPr lang="it-IT" altLang="it-IT" sz="3200" dirty="0">
              <a:solidFill>
                <a:srgbClr val="FF0000"/>
              </a:solidFill>
            </a:endParaRP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Dimostrare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Sintetizzare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Provare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Esporre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Documentare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Giustificare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Prevedere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46675" y="2101850"/>
            <a:ext cx="4195763" cy="5372100"/>
          </a:xfrm>
          <a:ln/>
        </p:spPr>
        <p:txBody>
          <a:bodyPr/>
          <a:lstStyle/>
          <a:p>
            <a:pPr marL="669925" indent="-669925" algn="ctr"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sz="3200" dirty="0" smtClean="0">
                <a:solidFill>
                  <a:srgbClr val="FF0000"/>
                </a:solidFill>
              </a:rPr>
              <a:t>2.Interpretare</a:t>
            </a:r>
            <a:endParaRPr lang="it-IT" altLang="it-IT" sz="3200" dirty="0">
              <a:solidFill>
                <a:srgbClr val="FF0000"/>
              </a:solidFill>
            </a:endParaRP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Creare analogie e metafore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Valutare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Dare senso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Fornire metafore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Raccontare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Rappresentare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Criticare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00075"/>
            <a:ext cx="8597900" cy="11636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/>
              <a:t>Descrittori di competenze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2147888"/>
            <a:ext cx="4195763" cy="4919662"/>
          </a:xfrm>
          <a:ln/>
        </p:spPr>
        <p:txBody>
          <a:bodyPr/>
          <a:lstStyle/>
          <a:p>
            <a:pPr marL="669925" indent="-669925" algn="ctr"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sz="3200" dirty="0" smtClean="0">
                <a:solidFill>
                  <a:srgbClr val="FF0000"/>
                </a:solidFill>
              </a:rPr>
              <a:t>3.Applicare</a:t>
            </a:r>
            <a:endParaRPr lang="it-IT" altLang="it-IT" sz="3200" dirty="0">
              <a:solidFill>
                <a:srgbClr val="FF0000"/>
              </a:solidFill>
            </a:endParaRP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Adattare alle richieste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Inventare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Produrre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Proporre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Risolvere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Utilizzare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Verificare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46675" y="2101850"/>
            <a:ext cx="4195763" cy="5372100"/>
          </a:xfrm>
          <a:ln/>
        </p:spPr>
        <p:txBody>
          <a:bodyPr/>
          <a:lstStyle/>
          <a:p>
            <a:pPr marL="669925" indent="-669925" algn="ctr"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sz="3200" dirty="0" smtClean="0">
                <a:solidFill>
                  <a:srgbClr val="FF0000"/>
                </a:solidFill>
              </a:rPr>
              <a:t>4.Avere </a:t>
            </a:r>
            <a:r>
              <a:rPr lang="it-IT" altLang="it-IT" sz="3200" dirty="0">
                <a:solidFill>
                  <a:srgbClr val="FF0000"/>
                </a:solidFill>
              </a:rPr>
              <a:t>prospettiva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Inferire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Guardare da più punti di vista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Analizzare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Confrontare criticamente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Contrapporre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Guardare al futuro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00075"/>
            <a:ext cx="8597900" cy="11636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/>
              <a:t>Descrittori di competenze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2147888"/>
            <a:ext cx="4195763" cy="4919662"/>
          </a:xfrm>
          <a:ln/>
        </p:spPr>
        <p:txBody>
          <a:bodyPr/>
          <a:lstStyle/>
          <a:p>
            <a:pPr marL="669925" indent="-669925" algn="ctr"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sz="3200" dirty="0" smtClean="0">
                <a:solidFill>
                  <a:srgbClr val="FF0000"/>
                </a:solidFill>
              </a:rPr>
              <a:t>5.Avere </a:t>
            </a:r>
            <a:r>
              <a:rPr lang="it-IT" altLang="it-IT" sz="3200" dirty="0">
                <a:solidFill>
                  <a:srgbClr val="FF0000"/>
                </a:solidFill>
              </a:rPr>
              <a:t>empatia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Assumere il ruolo di...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Sentirsi come...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Essere aperti a...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Considerare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Immaginare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Drammatizzare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Esprimere emozioni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46675" y="2101850"/>
            <a:ext cx="4195763" cy="5372100"/>
          </a:xfrm>
          <a:ln/>
        </p:spPr>
        <p:txBody>
          <a:bodyPr/>
          <a:lstStyle/>
          <a:p>
            <a:pPr marL="669925" indent="-669925" algn="ctr"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sz="3200" dirty="0" smtClean="0">
                <a:solidFill>
                  <a:srgbClr val="FF0000"/>
                </a:solidFill>
              </a:rPr>
              <a:t>6.Avere </a:t>
            </a:r>
            <a:r>
              <a:rPr lang="it-IT" altLang="it-IT" sz="3200" dirty="0">
                <a:solidFill>
                  <a:srgbClr val="FF0000"/>
                </a:solidFill>
              </a:rPr>
              <a:t>autoconoscenza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Essere consapevoli di...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Rendersi conto di (non) sapere, saper fare, essere...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Riflettere</a:t>
            </a:r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 err="1"/>
              <a:t>Autovalutarsi</a:t>
            </a:r>
            <a:endParaRPr lang="it-IT" altLang="it-IT" dirty="0"/>
          </a:p>
          <a:p>
            <a:pPr marL="669925" indent="-669925">
              <a:buFont typeface="Times New Roman" pitchFamily="16" charset="0"/>
              <a:buChar char="•"/>
              <a:tabLst>
                <a:tab pos="6715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it-IT" altLang="it-IT" dirty="0"/>
              <a:t>Riconoscere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/>
              <a:t>Come progettare a ritroso(</a:t>
            </a:r>
            <a:r>
              <a:rPr lang="it-IT" altLang="it-IT" dirty="0" err="1" smtClean="0"/>
              <a:t>PaR</a:t>
            </a:r>
            <a:r>
              <a:rPr lang="it-IT" altLang="it-IT" dirty="0" smtClean="0"/>
              <a:t>)</a:t>
            </a:r>
            <a:endParaRPr lang="it-IT" altLang="it-IT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896" y="1619597"/>
            <a:ext cx="8477250" cy="5102225"/>
          </a:xfrm>
          <a:ln/>
        </p:spPr>
        <p:txBody>
          <a:bodyPr/>
          <a:lstStyle/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800" b="1" dirty="0"/>
              <a:t>E' un </a:t>
            </a:r>
            <a:r>
              <a:rPr lang="it-IT" altLang="it-IT" sz="2800" b="1" dirty="0">
                <a:solidFill>
                  <a:srgbClr val="FF0000"/>
                </a:solidFill>
              </a:rPr>
              <a:t>modello appropriato allo sviluppo di competenze</a:t>
            </a:r>
            <a:r>
              <a:rPr lang="it-IT" altLang="it-IT" sz="2800" b="1" dirty="0"/>
              <a:t> attraverso  il raggiungimento di obiettivi di </a:t>
            </a:r>
            <a:r>
              <a:rPr lang="it-IT" altLang="it-IT" sz="2800" b="1" dirty="0" smtClean="0"/>
              <a:t>apprendimento significativo </a:t>
            </a:r>
            <a:r>
              <a:rPr lang="it-IT" altLang="it-IT" sz="2800" b="1" dirty="0"/>
              <a:t>(</a:t>
            </a:r>
            <a:r>
              <a:rPr lang="it-IT" altLang="it-IT" sz="2800" b="1" dirty="0">
                <a:solidFill>
                  <a:srgbClr val="FF0000"/>
                </a:solidFill>
              </a:rPr>
              <a:t>comprensione profonda</a:t>
            </a:r>
            <a:r>
              <a:rPr lang="it-IT" altLang="it-IT" sz="2800" b="1" dirty="0"/>
              <a:t>).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800" b="1" dirty="0"/>
              <a:t>Parte dai “</a:t>
            </a:r>
            <a:r>
              <a:rPr lang="it-IT" altLang="it-IT" sz="2800" b="1" dirty="0">
                <a:solidFill>
                  <a:srgbClr val="FF0000"/>
                </a:solidFill>
              </a:rPr>
              <a:t>risultati desiderati</a:t>
            </a:r>
            <a:r>
              <a:rPr lang="it-IT" altLang="it-IT" sz="2800" b="1" dirty="0"/>
              <a:t>” (</a:t>
            </a:r>
            <a:r>
              <a:rPr lang="it-IT" altLang="it-IT" sz="2800" b="1" dirty="0" smtClean="0"/>
              <a:t>traguardi e/o profilo di </a:t>
            </a:r>
            <a:r>
              <a:rPr lang="it-IT" altLang="it-IT" sz="2800" b="1" dirty="0"/>
              <a:t>competenze</a:t>
            </a:r>
            <a:r>
              <a:rPr lang="it-IT" altLang="it-IT" sz="2800" b="1" dirty="0" smtClean="0"/>
              <a:t>) definendo </a:t>
            </a:r>
            <a:r>
              <a:rPr lang="it-IT" altLang="it-IT" sz="2800" b="1" dirty="0"/>
              <a:t>contestualmente le </a:t>
            </a:r>
            <a:r>
              <a:rPr lang="it-IT" altLang="it-IT" sz="2800" b="1" dirty="0" smtClean="0"/>
              <a:t> verifiche e i criteri di valutazioni.</a:t>
            </a:r>
            <a:endParaRPr lang="it-IT" altLang="it-IT" sz="2800" b="1" dirty="0"/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800" b="1" dirty="0"/>
              <a:t>Identifica le “</a:t>
            </a:r>
            <a:r>
              <a:rPr lang="it-IT" altLang="it-IT" sz="2800" b="1" dirty="0">
                <a:solidFill>
                  <a:srgbClr val="FF0000"/>
                </a:solidFill>
              </a:rPr>
              <a:t>evidenze</a:t>
            </a:r>
            <a:r>
              <a:rPr lang="it-IT" altLang="it-IT" sz="2800" b="1" dirty="0"/>
              <a:t>” </a:t>
            </a:r>
            <a:r>
              <a:rPr lang="it-IT" altLang="it-IT" sz="2800" b="1" dirty="0" smtClean="0"/>
              <a:t> e i “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criteri di accettabilità</a:t>
            </a:r>
            <a:r>
              <a:rPr lang="it-IT" altLang="it-IT" sz="2800" b="1" dirty="0" smtClean="0"/>
              <a:t>”dell'apprendimento </a:t>
            </a:r>
            <a:r>
              <a:rPr lang="it-IT" altLang="it-IT" sz="2800" b="1" dirty="0"/>
              <a:t>significativo.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800" b="1" dirty="0"/>
              <a:t>Pianifica </a:t>
            </a:r>
            <a:r>
              <a:rPr lang="it-IT" altLang="it-IT" sz="2800" b="1" dirty="0" smtClean="0"/>
              <a:t>l’apprendimento/insegnamento.</a:t>
            </a:r>
            <a:endParaRPr lang="it-IT" altLang="it-IT" sz="2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/>
              <a:t>1a FASE:</a:t>
            </a:r>
            <a:r>
              <a:rPr lang="it-IT" altLang="it-IT" sz="2800" i="1"/>
              <a:t>identificare i risultati desiderati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5208587"/>
          </a:xfrm>
          <a:ln/>
        </p:spPr>
        <p:txBody>
          <a:bodyPr/>
          <a:lstStyle/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dirty="0"/>
              <a:t>Cosa merita di diventare una conoscenza familiare?  </a:t>
            </a:r>
            <a:r>
              <a:rPr lang="it-IT" altLang="it-IT" sz="2200" dirty="0">
                <a:solidFill>
                  <a:srgbClr val="FF0000"/>
                </a:solidFill>
              </a:rPr>
              <a:t> </a:t>
            </a:r>
            <a:r>
              <a:rPr lang="it-IT" altLang="it-IT" sz="2200" b="1" dirty="0">
                <a:solidFill>
                  <a:srgbClr val="FF0000"/>
                </a:solidFill>
              </a:rPr>
              <a:t>conoscenze</a:t>
            </a:r>
            <a:r>
              <a:rPr lang="it-IT" altLang="it-IT" b="1" dirty="0">
                <a:solidFill>
                  <a:srgbClr val="FF0000"/>
                </a:solidFill>
              </a:rPr>
              <a:t> </a:t>
            </a:r>
            <a:r>
              <a:rPr lang="it-IT" altLang="it-IT" sz="2000" b="1" dirty="0" smtClean="0">
                <a:solidFill>
                  <a:srgbClr val="FF0000"/>
                </a:solidFill>
              </a:rPr>
              <a:t>generali </a:t>
            </a:r>
            <a:r>
              <a:rPr lang="it-IT" altLang="it-IT" sz="2200" b="1" dirty="0" smtClean="0">
                <a:solidFill>
                  <a:srgbClr val="FF0000"/>
                </a:solidFill>
              </a:rPr>
              <a:t>che  </a:t>
            </a:r>
            <a:r>
              <a:rPr lang="it-IT" altLang="it-IT" sz="2200" b="1" dirty="0">
                <a:solidFill>
                  <a:srgbClr val="FF0000"/>
                </a:solidFill>
              </a:rPr>
              <a:t>devono  diventare  note a  </a:t>
            </a:r>
            <a:r>
              <a:rPr lang="it-IT" altLang="it-IT" sz="2200" b="1" dirty="0" smtClean="0">
                <a:solidFill>
                  <a:srgbClr val="FF0000"/>
                </a:solidFill>
              </a:rPr>
              <a:t>tutti.</a:t>
            </a:r>
            <a:endParaRPr lang="it-IT" altLang="it-IT" sz="2200" b="1" dirty="0">
              <a:solidFill>
                <a:srgbClr val="FF0000"/>
              </a:solidFill>
            </a:endParaRP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dirty="0"/>
              <a:t>Cosa è importante da conoscere e per fare?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 dirty="0" smtClean="0">
                <a:solidFill>
                  <a:srgbClr val="FF0000"/>
                </a:solidFill>
              </a:rPr>
              <a:t>Conoscenze procedurali o abilità: fatti</a:t>
            </a:r>
            <a:r>
              <a:rPr lang="it-IT" altLang="it-IT" sz="2200" b="1" dirty="0">
                <a:solidFill>
                  <a:srgbClr val="FF0000"/>
                </a:solidFill>
              </a:rPr>
              <a:t>, concetti, </a:t>
            </a:r>
            <a:r>
              <a:rPr lang="it-IT" altLang="it-IT" sz="2200" b="1" dirty="0" smtClean="0">
                <a:solidFill>
                  <a:srgbClr val="FF0000"/>
                </a:solidFill>
              </a:rPr>
              <a:t>principi, processi</a:t>
            </a:r>
            <a:r>
              <a:rPr lang="it-IT" altLang="it-IT" sz="2200" b="1" dirty="0">
                <a:solidFill>
                  <a:srgbClr val="FF0000"/>
                </a:solidFill>
              </a:rPr>
              <a:t>, strategie, </a:t>
            </a:r>
            <a:r>
              <a:rPr lang="it-IT" altLang="it-IT" sz="2200" b="1" dirty="0" smtClean="0">
                <a:solidFill>
                  <a:srgbClr val="FF0000"/>
                </a:solidFill>
              </a:rPr>
              <a:t>metodi </a:t>
            </a:r>
            <a:r>
              <a:rPr lang="it-IT" altLang="it-IT" sz="2200" b="1" dirty="0">
                <a:solidFill>
                  <a:srgbClr val="FF0000"/>
                </a:solidFill>
              </a:rPr>
              <a:t>da padroneggiare.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dirty="0"/>
              <a:t>Quali comprensioni devono diventare durevoli? </a:t>
            </a:r>
            <a:r>
              <a:rPr lang="it-IT" altLang="it-IT" sz="2200" b="1" dirty="0">
                <a:solidFill>
                  <a:srgbClr val="FF0000"/>
                </a:solidFill>
              </a:rPr>
              <a:t>Sono </a:t>
            </a:r>
            <a:r>
              <a:rPr lang="it-IT" altLang="it-IT" sz="2200" b="1" dirty="0" smtClean="0">
                <a:solidFill>
                  <a:srgbClr val="FF0000"/>
                </a:solidFill>
              </a:rPr>
              <a:t>conoscenze dichiarative </a:t>
            </a:r>
            <a:r>
              <a:rPr lang="it-IT" altLang="it-IT" sz="2200" b="1" dirty="0">
                <a:solidFill>
                  <a:srgbClr val="FF0000"/>
                </a:solidFill>
              </a:rPr>
              <a:t>fondate </a:t>
            </a:r>
            <a:r>
              <a:rPr lang="it-IT" altLang="it-IT" sz="2200" b="1" dirty="0" err="1">
                <a:solidFill>
                  <a:srgbClr val="FF0000"/>
                </a:solidFill>
              </a:rPr>
              <a:t>epistemologicamente</a:t>
            </a:r>
            <a:r>
              <a:rPr lang="it-IT" altLang="it-IT" sz="2200" b="1" dirty="0">
                <a:solidFill>
                  <a:srgbClr val="FF0000"/>
                </a:solidFill>
              </a:rPr>
              <a:t> e trasferibili da un ambito all'altro.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endParaRPr lang="it-IT" altLang="it-IT" sz="2200" dirty="0">
              <a:solidFill>
                <a:srgbClr val="FF0000"/>
              </a:solidFill>
            </a:endParaRP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endParaRPr lang="it-IT" altLang="it-IT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4513"/>
            <a:ext cx="8607425" cy="12858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i="1"/>
              <a:t>L'inefficacia  dell'</a:t>
            </a:r>
            <a:r>
              <a:rPr lang="it-IT" altLang="it-IT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insegnamento </a:t>
            </a:r>
            <a:r>
              <a:rPr lang="it-IT" altLang="it-IT" i="1"/>
              <a:t>e la debolezza dell'</a:t>
            </a:r>
            <a:r>
              <a:rPr lang="it-IT" altLang="it-IT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apprendimento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933950"/>
          </a:xfrm>
          <a:ln/>
        </p:spPr>
        <p:txBody>
          <a:bodyPr/>
          <a:lstStyle/>
          <a:p>
            <a:pPr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/>
              <a:t>Ci sono una serie di fattori</a:t>
            </a:r>
          </a:p>
          <a:p>
            <a:pPr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/>
              <a:t>che vanno oltre la scuola, ovvero oltre</a:t>
            </a:r>
          </a:p>
          <a:p>
            <a:pPr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/>
              <a:t> le competenze  </a:t>
            </a:r>
            <a:r>
              <a:rPr lang="it-IT" altLang="it-IT" sz="2800" b="1" dirty="0" smtClean="0"/>
              <a:t>dei </a:t>
            </a:r>
            <a:r>
              <a:rPr lang="it-IT" altLang="it-IT" sz="2800" b="1" dirty="0"/>
              <a:t>docenti e degli studenti.</a:t>
            </a:r>
          </a:p>
          <a:p>
            <a:pPr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>
                <a:solidFill>
                  <a:srgbClr val="28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cambiamenti sociali...</a:t>
            </a:r>
          </a:p>
          <a:p>
            <a:pPr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>
                <a:solidFill>
                  <a:srgbClr val="28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cambiamenti tecnologici....</a:t>
            </a:r>
          </a:p>
          <a:p>
            <a:pPr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>
                <a:solidFill>
                  <a:srgbClr val="28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moltiplicazione dei saperi …</a:t>
            </a:r>
          </a:p>
          <a:p>
            <a:pPr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>
                <a:solidFill>
                  <a:srgbClr val="28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luoghi delle conoscenze.....</a:t>
            </a:r>
          </a:p>
          <a:p>
            <a:pPr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</a:t>
            </a:r>
            <a:r>
              <a:rPr lang="it-IT" alt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FARE per rendere efficace l’apprendimento?</a:t>
            </a:r>
            <a:endParaRPr lang="it-IT" altLang="it-IT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791840" y="539477"/>
            <a:ext cx="8607425" cy="1455737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/>
              <a:t>2a. FASE:</a:t>
            </a:r>
            <a:r>
              <a:rPr lang="it-IT" altLang="it-IT" sz="2800" i="1" dirty="0"/>
              <a:t>determinare </a:t>
            </a:r>
            <a:r>
              <a:rPr lang="it-IT" altLang="it-IT" sz="2800" i="1" u="sng" dirty="0"/>
              <a:t>evidenze</a:t>
            </a:r>
            <a:r>
              <a:rPr lang="it-IT" altLang="it-IT" sz="2800" i="1" dirty="0"/>
              <a:t> </a:t>
            </a:r>
            <a:r>
              <a:rPr lang="it-IT" altLang="it-IT" sz="2800" i="1" dirty="0" smtClean="0"/>
              <a:t>e livelli di </a:t>
            </a:r>
            <a:r>
              <a:rPr lang="it-IT" altLang="it-IT" sz="2800" i="1" u="sng" dirty="0"/>
              <a:t>accettabilità </a:t>
            </a:r>
            <a:r>
              <a:rPr lang="it-IT" altLang="it-IT" sz="2800" i="1" dirty="0"/>
              <a:t>relative </a:t>
            </a:r>
            <a:r>
              <a:rPr lang="it-IT" altLang="it-IT" sz="2800" i="1" dirty="0">
                <a:solidFill>
                  <a:srgbClr val="FF0000"/>
                </a:solidFill>
              </a:rPr>
              <a:t>all'apprendimento </a:t>
            </a:r>
            <a:r>
              <a:rPr lang="it-IT" altLang="it-IT" sz="2800" i="1" dirty="0" smtClean="0">
                <a:solidFill>
                  <a:srgbClr val="FF0000"/>
                </a:solidFill>
              </a:rPr>
              <a:t>significativo/comprensione profonda</a:t>
            </a:r>
            <a:endParaRPr lang="it-IT" altLang="it-IT" sz="2800" i="1" dirty="0">
              <a:solidFill>
                <a:srgbClr val="FF0000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762500"/>
          </a:xfrm>
          <a:ln/>
        </p:spPr>
        <p:txBody>
          <a:bodyPr/>
          <a:lstStyle/>
          <a:p>
            <a:pPr marL="407988" indent="-303213"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 smtClean="0">
                <a:solidFill>
                  <a:schemeClr val="accent1">
                    <a:lumMod val="50000"/>
                  </a:schemeClr>
                </a:solidFill>
              </a:rPr>
              <a:t>Evidenze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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200" dirty="0" smtClean="0"/>
              <a:t>«Insieme disponibile di fatti o informazioni indicanti che una convinzione o proposta sia giusta o valida».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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200" dirty="0" smtClean="0"/>
              <a:t>«fatto </a:t>
            </a:r>
            <a:r>
              <a:rPr lang="it-IT" altLang="it-IT" sz="2200" dirty="0"/>
              <a:t>o dato (o complesso di dati) che può essere usato per prendere decisioni</a:t>
            </a:r>
            <a:r>
              <a:rPr lang="it-IT" altLang="it-IT" sz="2200" dirty="0" smtClean="0"/>
              <a:t>, risolvere </a:t>
            </a:r>
            <a:r>
              <a:rPr lang="it-IT" altLang="it-IT" sz="2200" dirty="0"/>
              <a:t>problemi, informare </a:t>
            </a:r>
            <a:r>
              <a:rPr lang="it-IT" altLang="it-IT" sz="2200" dirty="0" smtClean="0"/>
              <a:t>un’azione»</a:t>
            </a:r>
            <a:endParaRPr lang="it-IT" altLang="it-IT" sz="2200" dirty="0"/>
          </a:p>
          <a:p>
            <a:pPr marL="407988" indent="-303213" algn="ctr">
              <a:buClrTx/>
              <a:buSzTx/>
              <a:buFontTx/>
              <a:buNone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>
                <a:solidFill>
                  <a:schemeClr val="accent2">
                    <a:lumMod val="75000"/>
                  </a:schemeClr>
                </a:solidFill>
              </a:rPr>
              <a:t>Accettabilità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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200" dirty="0"/>
              <a:t>Si definisce con   strumenti e modalità di misura </a:t>
            </a:r>
            <a:r>
              <a:rPr lang="it-IT" altLang="it-IT" sz="2200" dirty="0" smtClean="0"/>
              <a:t>concordati e  </a:t>
            </a:r>
            <a:r>
              <a:rPr lang="it-IT" altLang="it-IT" sz="2200" dirty="0"/>
              <a:t>conformi allo scopo.</a:t>
            </a:r>
            <a:r>
              <a:rPr lang="it-IT" altLang="it-IT" sz="2200" dirty="0">
                <a:solidFill>
                  <a:schemeClr val="accent2">
                    <a:lumMod val="75000"/>
                  </a:schemeClr>
                </a:solidFill>
              </a:rPr>
              <a:t> Criteri</a:t>
            </a:r>
            <a:r>
              <a:rPr lang="it-IT" altLang="it-IT" sz="2200" dirty="0"/>
              <a:t>: validazione, ripetibilità con un margine di incertezza </a:t>
            </a:r>
            <a:r>
              <a:rPr lang="it-IT" altLang="it-IT" sz="2200" dirty="0" smtClean="0"/>
              <a:t>minimo, standard minimo. </a:t>
            </a:r>
            <a:endParaRPr lang="it-IT" altLang="it-IT" sz="2200" dirty="0"/>
          </a:p>
          <a:p>
            <a:pPr marL="407988" indent="-303213">
              <a:buClrTx/>
              <a:buSzTx/>
              <a:buFontTx/>
              <a:buNone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endParaRPr lang="it-IT" altLang="it-IT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/>
              <a:t>2a. FASE:</a:t>
            </a:r>
            <a:r>
              <a:rPr lang="it-IT" altLang="it-IT" sz="2800" i="1" dirty="0"/>
              <a:t>determinare evidenze di accettabilità  </a:t>
            </a:r>
            <a:r>
              <a:rPr lang="it-IT" altLang="it-IT" sz="2800" i="1" dirty="0" smtClean="0"/>
              <a:t>significa elaborare verifiche adeguate</a:t>
            </a:r>
            <a:endParaRPr lang="it-IT" altLang="it-IT" sz="2800" i="1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5346700"/>
          </a:xfrm>
          <a:ln/>
        </p:spPr>
        <p:txBody>
          <a:bodyPr/>
          <a:lstStyle/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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Fissare standard della comprensione profonda.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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Fare  accertamenti in itinere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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Utilizzare una varietà di strumenti e metodi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- controlli informali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- osservazioni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- dialoghi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- test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- questionari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- compiti di prestazione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200" b="1"/>
              <a:t>- progetti</a:t>
            </a:r>
          </a:p>
          <a:p>
            <a:pPr marL="407988" indent="-303213">
              <a:buClrTx/>
              <a:buSzTx/>
              <a:buFontTx/>
              <a:buNone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endParaRPr lang="it-IT" altLang="it-IT" sz="22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/>
              <a:t>3a. FASE: </a:t>
            </a:r>
            <a:r>
              <a:rPr lang="it-IT" altLang="it-IT" sz="2800" i="1" dirty="0"/>
              <a:t>pianificare esperienze di </a:t>
            </a:r>
            <a:r>
              <a:rPr lang="it-IT" altLang="it-IT" sz="2800" i="1" dirty="0" smtClean="0"/>
              <a:t>apprendimento significativo</a:t>
            </a:r>
            <a:endParaRPr lang="it-IT" altLang="it-IT" sz="2800" i="1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5464175"/>
          </a:xfrm>
          <a:ln/>
        </p:spPr>
        <p:txBody>
          <a:bodyPr/>
          <a:lstStyle/>
          <a:p>
            <a:pPr marL="663575" indent="-663575" algn="ctr"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b="1" dirty="0">
                <a:solidFill>
                  <a:srgbClr val="FF0000"/>
                </a:solidFill>
              </a:rPr>
              <a:t>Domande guida </a:t>
            </a:r>
          </a:p>
          <a:p>
            <a:pPr marL="663575" indent="-663575">
              <a:buSzPct val="45000"/>
              <a:buFont typeface="Wingdings" charset="2"/>
              <a:buChar char=""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sz="2800" b="1" dirty="0"/>
              <a:t>Individuare l'obiettivo di </a:t>
            </a:r>
            <a:r>
              <a:rPr lang="it-IT" altLang="it-IT" sz="2800" b="1" dirty="0" smtClean="0"/>
              <a:t>apprendimento coerente con una o più competenze</a:t>
            </a:r>
            <a:endParaRPr lang="it-IT" altLang="it-IT" sz="2800" b="1" dirty="0"/>
          </a:p>
          <a:p>
            <a:pPr marL="663575" indent="-663575">
              <a:buClrTx/>
              <a:buSzTx/>
              <a:buFontTx/>
              <a:buNone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sz="2800" b="1" dirty="0"/>
              <a:t>- Quali conoscenze ed abilità debbono avere gli  studenti  per raggiungere i risultati desiderati?</a:t>
            </a:r>
          </a:p>
          <a:p>
            <a:pPr marL="663575" indent="-663575">
              <a:buClrTx/>
              <a:buSzTx/>
              <a:buFontTx/>
              <a:buNone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sz="2800" b="1" dirty="0"/>
              <a:t>- Quali attività didattiche sono più </a:t>
            </a:r>
            <a:r>
              <a:rPr lang="it-IT" altLang="it-IT" sz="2800" b="1" dirty="0" smtClean="0"/>
              <a:t>appropriate a rendere significativo l’apprendimento?</a:t>
            </a:r>
            <a:endParaRPr lang="it-IT" altLang="it-IT" sz="2800" b="1" dirty="0"/>
          </a:p>
          <a:p>
            <a:pPr marL="663575" indent="-663575">
              <a:buClrTx/>
              <a:buSzTx/>
              <a:buFontTx/>
              <a:buNone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sz="2800" b="1" dirty="0"/>
              <a:t>- Quali sono le risorse da attivare e i materiali più adatti?</a:t>
            </a:r>
          </a:p>
          <a:p>
            <a:pPr marL="663575" indent="-663575">
              <a:buClrTx/>
              <a:buSzTx/>
              <a:buFontTx/>
              <a:buNone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endParaRPr lang="it-IT" altLang="it-IT" sz="2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3600" dirty="0"/>
              <a:t>Criteri utili per pianificare un curricolo</a:t>
            </a:r>
            <a:br>
              <a:rPr lang="it-IT" altLang="it-IT" sz="3600" dirty="0"/>
            </a:br>
            <a:r>
              <a:rPr lang="it-IT" altLang="it-IT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</a:t>
            </a:r>
            <a:r>
              <a:rPr lang="it-IT" altLang="it-IT" sz="3600" dirty="0"/>
              <a:t>:dove è diretta l'unità?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830762"/>
          </a:xfrm>
          <a:ln/>
        </p:spPr>
        <p:txBody>
          <a:bodyPr/>
          <a:lstStyle/>
          <a:p>
            <a:pPr marL="665163" indent="-665163">
              <a:buFont typeface="Times New Roman" pitchFamily="16" charset="0"/>
              <a:buChar char="•"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sz="2800" b="1" dirty="0"/>
              <a:t>W. </a:t>
            </a:r>
            <a:r>
              <a:rPr lang="it-IT" altLang="it-IT" sz="2800" b="1" dirty="0">
                <a:solidFill>
                  <a:srgbClr val="FF0000"/>
                </a:solidFill>
              </a:rPr>
              <a:t>- </a:t>
            </a:r>
            <a:r>
              <a:rPr lang="it-IT" altLang="it-IT" sz="2800" b="1" dirty="0" err="1">
                <a:solidFill>
                  <a:srgbClr val="FF0000"/>
                </a:solidFill>
              </a:rPr>
              <a:t>What</a:t>
            </a:r>
            <a:r>
              <a:rPr lang="it-IT" altLang="it-IT" sz="2800" b="1" i="1" dirty="0"/>
              <a:t>: cosa debbono apprendere gli studenti?</a:t>
            </a:r>
          </a:p>
          <a:p>
            <a:pPr marL="665163" indent="-665163">
              <a:buFont typeface="Times New Roman" pitchFamily="16" charset="0"/>
              <a:buChar char="•"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sz="2800" b="1" dirty="0"/>
              <a:t>H.- </a:t>
            </a:r>
            <a:r>
              <a:rPr lang="it-IT" altLang="it-IT" sz="2800" b="1" dirty="0" err="1">
                <a:solidFill>
                  <a:srgbClr val="FF0000"/>
                </a:solidFill>
              </a:rPr>
              <a:t>Hook</a:t>
            </a:r>
            <a:r>
              <a:rPr lang="it-IT" altLang="it-IT" sz="2800" b="1" dirty="0" smtClean="0"/>
              <a:t>: </a:t>
            </a:r>
            <a:r>
              <a:rPr lang="it-IT" altLang="it-IT" sz="2800" b="1" i="1" dirty="0" smtClean="0"/>
              <a:t>come </a:t>
            </a:r>
            <a:r>
              <a:rPr lang="it-IT" altLang="it-IT" sz="2800" b="1" i="1" dirty="0"/>
              <a:t>“agganciare” </a:t>
            </a:r>
            <a:r>
              <a:rPr lang="it-IT" altLang="it-IT" sz="2800" b="1" i="1" dirty="0" smtClean="0"/>
              <a:t>tutti gli studenti?</a:t>
            </a:r>
            <a:endParaRPr lang="it-IT" altLang="it-IT" sz="2800" b="1" i="1" dirty="0"/>
          </a:p>
          <a:p>
            <a:pPr marL="665163" indent="-665163">
              <a:buFont typeface="Times New Roman" pitchFamily="16" charset="0"/>
              <a:buChar char="•"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sz="2800" b="1" dirty="0"/>
              <a:t>E. - </a:t>
            </a:r>
            <a:r>
              <a:rPr lang="it-IT" altLang="it-IT" sz="2800" b="1" dirty="0">
                <a:solidFill>
                  <a:srgbClr val="FF0000"/>
                </a:solidFill>
              </a:rPr>
              <a:t>Experience</a:t>
            </a:r>
            <a:r>
              <a:rPr lang="it-IT" altLang="it-IT" sz="2800" b="1" dirty="0"/>
              <a:t>: </a:t>
            </a:r>
            <a:r>
              <a:rPr lang="it-IT" altLang="it-IT" sz="2800" b="1" i="1" dirty="0"/>
              <a:t>quali fatti, reali o simulati, si possono sperimentare?</a:t>
            </a:r>
          </a:p>
          <a:p>
            <a:pPr marL="665163" indent="-665163">
              <a:buFont typeface="Times New Roman" pitchFamily="16" charset="0"/>
              <a:buChar char="•"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sz="2800" b="1" dirty="0"/>
              <a:t>R. </a:t>
            </a:r>
            <a:r>
              <a:rPr lang="it-IT" altLang="it-IT" sz="2800" b="1" dirty="0" smtClean="0"/>
              <a:t>- </a:t>
            </a:r>
            <a:r>
              <a:rPr lang="it-IT" altLang="it-IT" sz="2800" b="1" dirty="0" err="1" smtClean="0">
                <a:solidFill>
                  <a:srgbClr val="FF0000"/>
                </a:solidFill>
              </a:rPr>
              <a:t>Rethink</a:t>
            </a:r>
            <a:r>
              <a:rPr lang="it-IT" altLang="it-IT" sz="2800" b="1" dirty="0"/>
              <a:t>: </a:t>
            </a:r>
            <a:r>
              <a:rPr lang="it-IT" altLang="it-IT" sz="2800" b="1" i="1" dirty="0"/>
              <a:t>riflettere e rivedere il proprio lavoro</a:t>
            </a:r>
          </a:p>
          <a:p>
            <a:pPr marL="665163" indent="-665163">
              <a:buFont typeface="Times New Roman" pitchFamily="16" charset="0"/>
              <a:buChar char="•"/>
              <a:tabLst>
                <a:tab pos="66516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altLang="it-IT" sz="2800" b="1" dirty="0"/>
              <a:t>E. - </a:t>
            </a:r>
            <a:r>
              <a:rPr lang="it-IT" altLang="it-IT" sz="2800" b="1" dirty="0" err="1">
                <a:solidFill>
                  <a:srgbClr val="FF0000"/>
                </a:solidFill>
              </a:rPr>
              <a:t>Evaluate</a:t>
            </a:r>
            <a:r>
              <a:rPr lang="it-IT" altLang="it-IT" sz="2800" b="1" dirty="0"/>
              <a:t>: come guidare gli studenti nell'autovalutazione?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4513"/>
            <a:ext cx="8607425" cy="12858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/>
              <a:t>Per </a:t>
            </a:r>
            <a:r>
              <a:rPr lang="it-IT" altLang="it-IT" dirty="0"/>
              <a:t>imparare a progettare </a:t>
            </a:r>
            <a:r>
              <a:rPr lang="it-IT" altLang="it-IT" dirty="0" smtClean="0"/>
              <a:t>un curricolo per competenze, </a:t>
            </a:r>
            <a:br>
              <a:rPr lang="it-IT" altLang="it-IT" dirty="0" smtClean="0"/>
            </a:br>
            <a:r>
              <a:rPr lang="it-IT" altLang="it-IT" dirty="0" smtClean="0"/>
              <a:t>è necessario</a:t>
            </a:r>
            <a:endParaRPr lang="it-IT" altLang="it-IT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830762"/>
          </a:xfrm>
          <a:ln/>
        </p:spPr>
        <p:txBody>
          <a:bodyPr/>
          <a:lstStyle/>
          <a:p>
            <a:pPr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b="1" u="sng" dirty="0">
                <a:solidFill>
                  <a:srgbClr val="FF0000"/>
                </a:solidFill>
              </a:rPr>
              <a:t>Diventare “comunità professionale”</a:t>
            </a:r>
          </a:p>
          <a:p>
            <a:pPr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/>
              <a:t>Accordarsi sull'idea di </a:t>
            </a:r>
            <a:r>
              <a:rPr lang="it-IT" alt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apprendimento significativo</a:t>
            </a:r>
            <a:r>
              <a:rPr lang="it-IT" altLang="it-IT" dirty="0"/>
              <a:t>, partendo dalle pratiche valutative e </a:t>
            </a:r>
            <a:r>
              <a:rPr lang="it-IT" altLang="it-IT" dirty="0" err="1"/>
              <a:t>programmatorie</a:t>
            </a:r>
            <a:endParaRPr lang="it-IT" altLang="it-IT" dirty="0"/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/>
              <a:t>- </a:t>
            </a:r>
            <a:r>
              <a:rPr lang="it-IT" altLang="it-IT" sz="2800" dirty="0"/>
              <a:t>Fare </a:t>
            </a:r>
            <a:r>
              <a:rPr lang="it-IT" alt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ricerca</a:t>
            </a:r>
            <a:r>
              <a:rPr lang="it-IT" altLang="it-IT" sz="2800" dirty="0" smtClean="0"/>
              <a:t>:le </a:t>
            </a:r>
            <a:r>
              <a:rPr lang="it-IT" altLang="it-IT" sz="2800" dirty="0"/>
              <a:t>pratiche utilizzate </a:t>
            </a:r>
            <a:r>
              <a:rPr lang="it-IT" altLang="it-IT" sz="2800" dirty="0" smtClean="0"/>
              <a:t>vengono fatte oggetto di riflessione</a:t>
            </a:r>
            <a:endParaRPr lang="it-IT" altLang="it-IT" sz="2800" dirty="0"/>
          </a:p>
          <a:p>
            <a:pPr>
              <a:buFontTx/>
              <a:buChar char="-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Sperimentare</a:t>
            </a:r>
            <a:r>
              <a:rPr lang="it-IT" altLang="it-IT" sz="2800" dirty="0" smtClean="0"/>
              <a:t> </a:t>
            </a:r>
            <a:r>
              <a:rPr lang="it-IT" altLang="it-IT" sz="2800" dirty="0"/>
              <a:t>su più classi e </a:t>
            </a:r>
            <a:r>
              <a:rPr lang="it-IT" altLang="it-IT" sz="2800" dirty="0" smtClean="0"/>
              <a:t>su discipline diverse una griglia condivisa per la </a:t>
            </a:r>
            <a:r>
              <a:rPr lang="it-IT" altLang="it-IT" sz="2800" dirty="0" err="1" smtClean="0"/>
              <a:t>PaR</a:t>
            </a:r>
            <a:endParaRPr lang="it-IT" altLang="it-IT" sz="2800" dirty="0" smtClean="0"/>
          </a:p>
          <a:p>
            <a:pPr>
              <a:buFontTx/>
              <a:buChar char="-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Elaborare</a:t>
            </a:r>
            <a:r>
              <a:rPr lang="it-IT" altLang="it-IT" sz="2800" dirty="0" smtClean="0"/>
              <a:t>, per ciascuna disciplina, una accurata  un’analisi con un modello condiviso.</a:t>
            </a:r>
            <a:endParaRPr lang="it-IT" altLang="it-IT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4513"/>
            <a:ext cx="8607425" cy="12858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i="1"/>
              <a:t>Per ridare alla scuola la sua funzione educativa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933950"/>
          </a:xfrm>
          <a:ln/>
        </p:spPr>
        <p:txBody>
          <a:bodyPr/>
          <a:lstStyle/>
          <a:p>
            <a:pPr marL="407988" indent="-303213"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 err="1">
                <a:solidFill>
                  <a:srgbClr val="FF0000"/>
                </a:solidFill>
              </a:rPr>
              <a:t>Wiggins</a:t>
            </a:r>
            <a:r>
              <a:rPr lang="it-IT" altLang="it-IT" sz="2800" b="1" dirty="0">
                <a:solidFill>
                  <a:srgbClr val="FF0000"/>
                </a:solidFill>
              </a:rPr>
              <a:t> e </a:t>
            </a:r>
            <a:r>
              <a:rPr lang="it-IT" altLang="it-IT" sz="2800" b="1" dirty="0" err="1">
                <a:solidFill>
                  <a:srgbClr val="FF0000"/>
                </a:solidFill>
              </a:rPr>
              <a:t>McTighe</a:t>
            </a:r>
            <a:endParaRPr lang="it-IT" altLang="it-IT" sz="2800" b="1" dirty="0">
              <a:solidFill>
                <a:srgbClr val="FF0000"/>
              </a:solidFill>
            </a:endParaRPr>
          </a:p>
          <a:p>
            <a:pPr marL="407988" indent="-303213" algn="ctr"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800" b="1" dirty="0">
                <a:solidFill>
                  <a:srgbClr val="FF0000"/>
                </a:solidFill>
              </a:rPr>
              <a:t> </a:t>
            </a:r>
            <a:r>
              <a:rPr lang="it-IT" altLang="it-IT" sz="2800" dirty="0"/>
              <a:t> </a:t>
            </a:r>
            <a:r>
              <a:rPr lang="it-IT" altLang="it-IT" sz="2800" b="1" i="1" dirty="0"/>
              <a:t>sono  convinti  che la soluzione  sia il miglioramento della capacità progettuale degli insegnanti. 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600" b="1" dirty="0"/>
              <a:t>Non significa semplicemente  spiegare meglio...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600" b="1" dirty="0"/>
              <a:t>Non significa introdurre una qualche metodologia innovativa (TIC, lavoro di gruppo, </a:t>
            </a:r>
            <a:r>
              <a:rPr lang="it-IT" altLang="it-IT" sz="2600" b="1" dirty="0" err="1"/>
              <a:t>peer</a:t>
            </a:r>
            <a:r>
              <a:rPr lang="it-IT" altLang="it-IT" sz="2600" b="1" dirty="0"/>
              <a:t> to </a:t>
            </a:r>
            <a:r>
              <a:rPr lang="it-IT" altLang="it-IT" sz="2600" b="1" dirty="0" err="1"/>
              <a:t>peer</a:t>
            </a:r>
            <a:r>
              <a:rPr lang="it-IT" altLang="it-IT" sz="2600" b="1" dirty="0" smtClean="0"/>
              <a:t>...)</a:t>
            </a:r>
            <a:endParaRPr lang="it-IT" altLang="it-IT" sz="2600" b="1" dirty="0"/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600" b="1" dirty="0">
                <a:solidFill>
                  <a:srgbClr val="FF0000"/>
                </a:solidFill>
              </a:rPr>
              <a:t>Significa passare dalla trattazione del </a:t>
            </a:r>
            <a:r>
              <a:rPr lang="it-IT" altLang="it-IT" sz="2600" b="1" dirty="0" smtClean="0">
                <a:solidFill>
                  <a:srgbClr val="FF0000"/>
                </a:solidFill>
              </a:rPr>
              <a:t>programma </a:t>
            </a:r>
            <a:r>
              <a:rPr lang="it-IT" altLang="it-IT" sz="2600" b="1" dirty="0">
                <a:solidFill>
                  <a:srgbClr val="FF0000"/>
                </a:solidFill>
              </a:rPr>
              <a:t>alla progettazione </a:t>
            </a:r>
            <a:r>
              <a:rPr lang="it-IT" altLang="it-IT" sz="2600" b="1" dirty="0" smtClean="0">
                <a:solidFill>
                  <a:srgbClr val="FF0000"/>
                </a:solidFill>
              </a:rPr>
              <a:t>dell'insegnamento partendo da una concezione diversa dell’ apprendimento</a:t>
            </a:r>
            <a:r>
              <a:rPr lang="it-IT" altLang="it-IT" sz="2600" b="1" dirty="0">
                <a:solidFill>
                  <a:srgbClr val="FF0000"/>
                </a:solidFill>
              </a:rPr>
              <a:t>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4513"/>
            <a:ext cx="8607425" cy="12858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4000" dirty="0" smtClean="0"/>
              <a:t>La responsabilità delle scuole: trasformare </a:t>
            </a:r>
            <a:r>
              <a:rPr lang="it-IT" altLang="it-IT" sz="4000" dirty="0"/>
              <a:t>le riforme in</a:t>
            </a:r>
            <a:br>
              <a:rPr lang="it-IT" altLang="it-IT" sz="4000" dirty="0"/>
            </a:br>
            <a:r>
              <a:rPr lang="it-IT" altLang="it-IT" sz="4000" dirty="0">
                <a:solidFill>
                  <a:srgbClr val="FF0000"/>
                </a:solidFill>
              </a:rPr>
              <a:t>INNOVAZIONI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192338"/>
            <a:ext cx="8477250" cy="5365750"/>
          </a:xfrm>
          <a:ln/>
        </p:spPr>
        <p:txBody>
          <a:bodyPr/>
          <a:lstStyle/>
          <a:p>
            <a:pPr marL="409575" indent="-30480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200" b="1" i="1" dirty="0"/>
              <a:t>Le </a:t>
            </a:r>
            <a:r>
              <a:rPr lang="it-IT" altLang="it-IT" sz="2200" b="1" i="1" dirty="0">
                <a:solidFill>
                  <a:srgbClr val="FF0000"/>
                </a:solidFill>
              </a:rPr>
              <a:t>riforme</a:t>
            </a:r>
            <a:r>
              <a:rPr lang="it-IT" altLang="it-IT" sz="2200" b="1" i="1" dirty="0">
                <a:solidFill>
                  <a:srgbClr val="008000"/>
                </a:solidFill>
              </a:rPr>
              <a:t> </a:t>
            </a:r>
            <a:r>
              <a:rPr lang="it-IT" altLang="it-IT" sz="2200" b="1" dirty="0"/>
              <a:t>(LEGGI)</a:t>
            </a:r>
            <a:r>
              <a:rPr lang="it-IT" altLang="it-IT" sz="2200" b="1" i="1" dirty="0"/>
              <a:t>sono cambiamenti basati su interventi normativi di natura politica ed amministrativa. Sono esogene, </a:t>
            </a:r>
            <a:r>
              <a:rPr lang="it-IT" altLang="it-IT" sz="2200" b="1" i="1" dirty="0" smtClean="0"/>
              <a:t>volute </a:t>
            </a:r>
            <a:r>
              <a:rPr lang="it-IT" altLang="it-IT" sz="2200" b="1" i="1" dirty="0"/>
              <a:t>dall'alto  e, quindi, creano resistenze e difese</a:t>
            </a:r>
            <a:r>
              <a:rPr lang="it-IT" altLang="it-IT" sz="2200" b="1" i="1" dirty="0" smtClean="0"/>
              <a:t>. Comportano </a:t>
            </a:r>
            <a:r>
              <a:rPr lang="it-IT" altLang="it-IT" sz="2200" b="1" i="1" dirty="0"/>
              <a:t>cambiamenti di natura formale cui non sempre corrispondono cambiamenti sostanziali. </a:t>
            </a:r>
            <a:r>
              <a:rPr lang="it-IT" altLang="it-IT" sz="2200" b="1" i="1" dirty="0">
                <a:solidFill>
                  <a:srgbClr val="FF0000"/>
                </a:solidFill>
              </a:rPr>
              <a:t>Le norme dovrebbero essere applicate. </a:t>
            </a:r>
            <a:r>
              <a:rPr lang="it-IT" altLang="it-IT" sz="2200" b="1" i="1" dirty="0" smtClean="0">
                <a:solidFill>
                  <a:srgbClr val="FF0000"/>
                </a:solidFill>
              </a:rPr>
              <a:t>Ma come</a:t>
            </a:r>
            <a:r>
              <a:rPr lang="it-IT" altLang="it-IT" sz="2200" b="1" i="1" dirty="0">
                <a:solidFill>
                  <a:srgbClr val="FF0000"/>
                </a:solidFill>
              </a:rPr>
              <a:t>?</a:t>
            </a:r>
          </a:p>
          <a:p>
            <a:pPr marL="409575" indent="-30480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it-IT" altLang="it-IT" sz="2200" b="1" dirty="0"/>
              <a:t>Le</a:t>
            </a:r>
            <a:r>
              <a:rPr lang="it-IT" altLang="it-IT" sz="2200" b="1" i="1" dirty="0">
                <a:solidFill>
                  <a:srgbClr val="FF0000"/>
                </a:solidFill>
              </a:rPr>
              <a:t> innovazioni </a:t>
            </a:r>
            <a:r>
              <a:rPr lang="it-IT" altLang="it-IT" sz="2200" b="1" i="1" dirty="0"/>
              <a:t>sono cambiamenti sostanziali realizzati dalle singole istituzioni. Sono trasformazioni complesse </a:t>
            </a:r>
            <a:r>
              <a:rPr lang="it-IT" altLang="it-IT" sz="2200" b="1" i="1" dirty="0" err="1"/>
              <a:t>perchè</a:t>
            </a:r>
            <a:r>
              <a:rPr lang="it-IT" altLang="it-IT" sz="2200" b="1" i="1" dirty="0"/>
              <a:t> riguardano le professionalità esistenti, le pratiche e le procedure. Sono </a:t>
            </a:r>
            <a:r>
              <a:rPr lang="it-IT" altLang="it-IT" sz="2200" b="1" i="1" dirty="0" smtClean="0"/>
              <a:t>basate </a:t>
            </a:r>
            <a:r>
              <a:rPr lang="it-IT" altLang="it-IT" sz="2200" b="1" i="1" dirty="0"/>
              <a:t>su cambiamenti culturali e professionali  profondi. </a:t>
            </a:r>
            <a:r>
              <a:rPr lang="it-IT" altLang="it-IT" sz="2200" b="1" i="1" dirty="0">
                <a:solidFill>
                  <a:srgbClr val="FF0000"/>
                </a:solidFill>
              </a:rPr>
              <a:t>Le </a:t>
            </a:r>
            <a:r>
              <a:rPr lang="it-IT" altLang="it-IT" sz="2200" b="1" i="1" dirty="0" smtClean="0">
                <a:solidFill>
                  <a:srgbClr val="FF0000"/>
                </a:solidFill>
              </a:rPr>
              <a:t>norme, per innovare, debbono essere   </a:t>
            </a:r>
            <a:r>
              <a:rPr lang="it-IT" altLang="it-IT" sz="2200" b="1" i="1" dirty="0">
                <a:solidFill>
                  <a:srgbClr val="FF0000"/>
                </a:solidFill>
              </a:rPr>
              <a:t>interpretate e adottate.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4513"/>
            <a:ext cx="8607425" cy="12858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dirty="0"/>
              <a:t>Le scuole sono chiamate a tradurre</a:t>
            </a:r>
            <a:br>
              <a:rPr lang="it-IT" altLang="it-IT" sz="2800" dirty="0"/>
            </a:br>
            <a:r>
              <a:rPr lang="it-IT" altLang="it-IT" sz="2800" dirty="0"/>
              <a:t>   le </a:t>
            </a:r>
            <a:r>
              <a:rPr lang="it-IT" alt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riforme</a:t>
            </a:r>
            <a:r>
              <a:rPr lang="it-IT" altLang="it-IT" sz="2800" dirty="0"/>
              <a:t> in </a:t>
            </a:r>
            <a:r>
              <a:rPr lang="it-IT" alt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innovazioni</a:t>
            </a:r>
            <a:br>
              <a:rPr lang="it-IT" alt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alt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migliorare l’offerta formativa </a:t>
            </a:r>
            <a:endParaRPr lang="it-IT" altLang="it-IT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762500"/>
          </a:xfrm>
          <a:ln/>
        </p:spPr>
        <p:txBody>
          <a:bodyPr/>
          <a:lstStyle/>
          <a:p>
            <a:pPr marL="407988" indent="-303213">
              <a:buClr>
                <a:srgbClr val="0E594D"/>
              </a:buClr>
              <a:buSzPct val="37000"/>
              <a:buFont typeface="Times New Roman" pitchFamily="16" charset="0"/>
              <a:buBlip>
                <a:blip r:embed="rId3"/>
              </a:buBlip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800" b="1" dirty="0"/>
              <a:t>Ridefinire </a:t>
            </a:r>
            <a:r>
              <a:rPr lang="it-IT" altLang="it-IT" sz="2800" b="1" dirty="0">
                <a:solidFill>
                  <a:srgbClr val="00A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</a:t>
            </a:r>
            <a:r>
              <a:rPr lang="it-IT" altLang="it-IT" sz="2800" b="1" dirty="0">
                <a:solidFill>
                  <a:srgbClr val="00AE00"/>
                </a:solidFill>
              </a:rPr>
              <a:t> </a:t>
            </a:r>
            <a:r>
              <a:rPr lang="it-IT" altLang="it-IT" sz="2800" b="1" dirty="0"/>
              <a:t>(e non solo</a:t>
            </a:r>
            <a:r>
              <a:rPr lang="it-IT" altLang="it-IT" sz="2800" b="1" dirty="0">
                <a:solidFill>
                  <a:srgbClr val="00AE00"/>
                </a:solidFill>
              </a:rPr>
              <a:t> </a:t>
            </a:r>
            <a:r>
              <a:rPr lang="it-IT" alt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</a:t>
            </a:r>
            <a:r>
              <a:rPr lang="it-IT" altLang="it-IT" sz="2800" b="1" dirty="0"/>
              <a:t>)  insegnare per ottenere effetti sull'apprendimento significativo </a:t>
            </a:r>
            <a:r>
              <a:rPr lang="it-IT" altLang="it-IT" sz="2800" b="1" dirty="0" smtClean="0"/>
              <a:t>che deve sollecitare e promuovere quindi,l'acquisizione </a:t>
            </a:r>
            <a:r>
              <a:rPr lang="it-IT" altLang="it-IT" sz="2800" b="1" dirty="0"/>
              <a:t>di competenze.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b="1" dirty="0"/>
              <a:t>Modificare le precedenti </a:t>
            </a:r>
            <a:r>
              <a:rPr lang="it-IT" altLang="it-IT" b="1" dirty="0" err="1">
                <a:solidFill>
                  <a:srgbClr val="0084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routines</a:t>
            </a:r>
            <a:r>
              <a:rPr lang="it-IT" altLang="it-IT" b="1" dirty="0"/>
              <a:t> programmatorie e didattiche centrate sui </a:t>
            </a:r>
            <a:r>
              <a:rPr lang="it-IT" altLang="it-IT" b="1" dirty="0" err="1"/>
              <a:t>saperi</a:t>
            </a:r>
            <a:r>
              <a:rPr lang="it-IT" altLang="it-IT" b="1" dirty="0"/>
              <a:t> disciplinari e il loro assetto accademico nei libri di testo.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b="1" dirty="0"/>
              <a:t>Diventare “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comunità di pratiche</a:t>
            </a:r>
            <a:r>
              <a:rPr lang="it-IT" altLang="it-IT" b="1" dirty="0" smtClean="0"/>
              <a:t>”: ricerca</a:t>
            </a:r>
            <a:r>
              <a:rPr lang="it-IT" altLang="it-IT" b="1" dirty="0"/>
              <a:t>, sperimentazione, sviluppo.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4513"/>
            <a:ext cx="8607425" cy="12858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/>
              <a:t>Le scuole sono chiamate a tradurre</a:t>
            </a:r>
            <a:br>
              <a:rPr lang="it-IT" altLang="it-IT" sz="2800"/>
            </a:br>
            <a:r>
              <a:rPr lang="it-IT" altLang="it-IT" sz="2800"/>
              <a:t>   le </a:t>
            </a:r>
            <a:r>
              <a:rPr lang="it-IT" altLang="it-IT" sz="2800">
                <a:solidFill>
                  <a:srgbClr val="FF0000"/>
                </a:solidFill>
              </a:rPr>
              <a:t>riforme</a:t>
            </a:r>
            <a:r>
              <a:rPr lang="it-IT" altLang="it-IT" sz="2800"/>
              <a:t> in </a:t>
            </a:r>
            <a:r>
              <a:rPr lang="it-IT" altLang="it-IT" sz="2800">
                <a:solidFill>
                  <a:srgbClr val="FF0000"/>
                </a:solidFill>
              </a:rPr>
              <a:t>innovazioni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762500"/>
          </a:xfrm>
          <a:ln/>
        </p:spPr>
        <p:txBody>
          <a:bodyPr/>
          <a:lstStyle/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800" b="1" dirty="0">
                <a:solidFill>
                  <a:srgbClr val="FF0000"/>
                </a:solidFill>
              </a:rPr>
              <a:t>Indicazioni Nazionali </a:t>
            </a:r>
            <a:r>
              <a:rPr lang="it-IT" altLang="it-IT" sz="2800" dirty="0"/>
              <a:t>per la scuola dell'infanzia e del 1° ciclo e per i Licei; </a:t>
            </a:r>
            <a:r>
              <a:rPr lang="it-IT" altLang="it-IT" sz="2800" b="1" dirty="0">
                <a:solidFill>
                  <a:srgbClr val="FF0000"/>
                </a:solidFill>
              </a:rPr>
              <a:t>Linee Guida</a:t>
            </a:r>
            <a:r>
              <a:rPr lang="it-IT" altLang="it-IT" sz="2800" b="1" dirty="0"/>
              <a:t> </a:t>
            </a:r>
            <a:r>
              <a:rPr lang="it-IT" altLang="it-IT" sz="2800" dirty="0"/>
              <a:t>per i Tecnici e i Professionali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800" dirty="0"/>
              <a:t>D.P.R. n. 80/2013: </a:t>
            </a:r>
            <a:r>
              <a:rPr lang="it-IT" altLang="it-IT" sz="2800" b="1" dirty="0">
                <a:solidFill>
                  <a:srgbClr val="FF0000"/>
                </a:solidFill>
              </a:rPr>
              <a:t>Sistema Nazionale di Valutazione </a:t>
            </a:r>
            <a:r>
              <a:rPr lang="it-IT" altLang="it-IT" sz="2800" dirty="0"/>
              <a:t>(RAV e </a:t>
            </a:r>
            <a:r>
              <a:rPr lang="it-IT" altLang="it-IT" sz="2800" dirty="0" err="1"/>
              <a:t>PdM</a:t>
            </a:r>
            <a:r>
              <a:rPr lang="it-IT" altLang="it-IT" sz="2800" dirty="0"/>
              <a:t>)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800" dirty="0"/>
              <a:t>Legge n. 107/2015 chiama in causa  il costrutto di </a:t>
            </a:r>
            <a:r>
              <a:rPr lang="it-IT" altLang="it-IT" sz="2800" b="1" dirty="0">
                <a:solidFill>
                  <a:srgbClr val="FF0000"/>
                </a:solidFill>
              </a:rPr>
              <a:t>competenze in funzione di </a:t>
            </a:r>
            <a:r>
              <a:rPr lang="it-IT" altLang="it-IT" sz="2800" b="1" i="1" dirty="0">
                <a:solidFill>
                  <a:srgbClr val="FF0000"/>
                </a:solidFill>
              </a:rPr>
              <a:t> obiettivi formativi prioritari</a:t>
            </a:r>
            <a:r>
              <a:rPr lang="it-IT" altLang="it-IT" sz="2800" dirty="0"/>
              <a:t>”.</a:t>
            </a:r>
          </a:p>
          <a:p>
            <a:pPr marL="407988" indent="-303213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800" dirty="0"/>
              <a:t>Progettazione strategica tra  </a:t>
            </a:r>
            <a:r>
              <a:rPr lang="it-IT" altLang="it-IT" sz="2800" b="1" dirty="0" err="1">
                <a:solidFill>
                  <a:srgbClr val="FF0000"/>
                </a:solidFill>
              </a:rPr>
              <a:t>politics</a:t>
            </a:r>
            <a:r>
              <a:rPr lang="it-IT" altLang="it-IT" sz="2800" b="1" dirty="0">
                <a:solidFill>
                  <a:srgbClr val="FF0000"/>
                </a:solidFill>
              </a:rPr>
              <a:t> e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policy (PTOF e </a:t>
            </a:r>
            <a:r>
              <a:rPr lang="it-IT" altLang="it-IT" sz="2800" b="1" dirty="0" err="1" smtClean="0">
                <a:solidFill>
                  <a:srgbClr val="FF0000"/>
                </a:solidFill>
              </a:rPr>
              <a:t>PdM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).</a:t>
            </a:r>
            <a:endParaRPr lang="it-IT" alt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4513"/>
            <a:ext cx="8607425" cy="12858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3600" dirty="0" smtClean="0"/>
              <a:t>Per favorire l’acquisizione di competenze:rendere </a:t>
            </a:r>
            <a:r>
              <a:rPr lang="it-IT" altLang="it-IT" sz="3600" dirty="0"/>
              <a:t>significativo </a:t>
            </a:r>
            <a:r>
              <a:rPr lang="it-IT" altLang="it-IT" sz="3600" dirty="0" smtClean="0"/>
              <a:t>l'apprendimento (</a:t>
            </a:r>
            <a:r>
              <a:rPr lang="it-IT" altLang="it-IT" sz="3600" dirty="0" err="1" smtClean="0"/>
              <a:t>Wiggins</a:t>
            </a:r>
            <a:r>
              <a:rPr lang="it-IT" altLang="it-IT" sz="3600" dirty="0" smtClean="0"/>
              <a:t> e </a:t>
            </a:r>
            <a:r>
              <a:rPr lang="it-IT" altLang="it-IT" sz="3600" dirty="0" err="1" smtClean="0"/>
              <a:t>McTighe</a:t>
            </a:r>
            <a:r>
              <a:rPr lang="it-IT" altLang="it-IT" sz="3600" dirty="0" smtClean="0"/>
              <a:t>)</a:t>
            </a:r>
            <a:endParaRPr lang="it-IT" altLang="it-IT" sz="36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5365750"/>
          </a:xfrm>
          <a:ln/>
        </p:spPr>
        <p:txBody>
          <a:bodyPr/>
          <a:lstStyle/>
          <a:p>
            <a:pPr marL="407988" indent="-303213">
              <a:buClr>
                <a:srgbClr val="0E594D"/>
              </a:buClr>
              <a:buFont typeface="Times New Roman" pitchFamily="16" charset="0"/>
              <a:buAutoNum type="arabicPeriod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000" b="1" i="1" dirty="0"/>
              <a:t>Ridefinire il concetto </a:t>
            </a:r>
            <a:r>
              <a:rPr lang="it-IT" altLang="it-IT" sz="2000" b="1" i="1" dirty="0">
                <a:solidFill>
                  <a:srgbClr val="FF0000"/>
                </a:solidFill>
              </a:rPr>
              <a:t>di </a:t>
            </a:r>
            <a:r>
              <a:rPr lang="it-IT" altLang="it-IT" sz="2000" b="1" i="1" dirty="0" smtClean="0">
                <a:solidFill>
                  <a:srgbClr val="FF0000"/>
                </a:solidFill>
              </a:rPr>
              <a:t> </a:t>
            </a:r>
            <a:r>
              <a:rPr lang="it-IT" alt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apprendimento   </a:t>
            </a:r>
            <a:r>
              <a:rPr lang="it-IT" altLang="it-IT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significativo</a:t>
            </a:r>
            <a:r>
              <a:rPr lang="it-IT" altLang="it-IT" sz="2000" b="1" i="1" dirty="0">
                <a:solidFill>
                  <a:srgbClr val="FF0000"/>
                </a:solidFill>
              </a:rPr>
              <a:t> </a:t>
            </a:r>
            <a:r>
              <a:rPr lang="it-IT" altLang="it-IT" sz="2000" b="1" i="1" dirty="0"/>
              <a:t>come </a:t>
            </a:r>
            <a:r>
              <a:rPr lang="it-IT" altLang="it-IT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comprensione </a:t>
            </a:r>
            <a:r>
              <a:rPr lang="it-IT" alt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profonda</a:t>
            </a:r>
          </a:p>
          <a:p>
            <a:pPr marL="407988" indent="-303213">
              <a:buClr>
                <a:srgbClr val="0E594D"/>
              </a:buClr>
              <a:buFont typeface="Times New Roman" pitchFamily="16" charset="0"/>
              <a:buAutoNum type="arabicPeriod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Verificare </a:t>
            </a:r>
            <a:r>
              <a:rPr lang="it-IT" altLang="it-IT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Valutare </a:t>
            </a:r>
            <a:r>
              <a:rPr lang="it-IT" altLang="it-IT" sz="2000" b="1" i="1" dirty="0"/>
              <a:t>la comprensione profonda </a:t>
            </a:r>
            <a:r>
              <a:rPr lang="it-IT" altLang="it-IT" sz="2000" b="1" i="1" dirty="0">
                <a:solidFill>
                  <a:srgbClr val="FF0000"/>
                </a:solidFill>
              </a:rPr>
              <a:t> </a:t>
            </a:r>
            <a:r>
              <a:rPr lang="it-IT" altLang="it-IT" sz="2000" b="1" i="1" dirty="0"/>
              <a:t>fissando le evidenze di accettabilità (rubriche)</a:t>
            </a:r>
          </a:p>
          <a:p>
            <a:pPr marL="407988" indent="-303213">
              <a:buClr>
                <a:srgbClr val="0E594D"/>
              </a:buClr>
              <a:buFont typeface="Times New Roman" pitchFamily="16" charset="0"/>
              <a:buAutoNum type="arabicPeriod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000" b="1" i="1" dirty="0"/>
              <a:t>Saper costruire prove  significative (</a:t>
            </a:r>
            <a:r>
              <a:rPr lang="it-IT" altLang="it-IT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prestazioni autentiche)</a:t>
            </a:r>
          </a:p>
          <a:p>
            <a:pPr marL="407988" indent="-303213">
              <a:buClr>
                <a:srgbClr val="0E594D"/>
              </a:buClr>
              <a:buFont typeface="Times New Roman" pitchFamily="16" charset="0"/>
              <a:buAutoNum type="arabicPeriod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000" b="1" i="1" dirty="0"/>
              <a:t>Sviluppare in tre </a:t>
            </a:r>
            <a:r>
              <a:rPr lang="it-IT" altLang="it-IT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fasi</a:t>
            </a:r>
            <a:r>
              <a:rPr lang="it-IT" altLang="it-IT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una progettazione a ritroso </a:t>
            </a:r>
            <a:r>
              <a:rPr lang="it-IT" altLang="it-IT" sz="2000" b="1" i="1" dirty="0">
                <a:solidFill>
                  <a:srgbClr val="FF0000"/>
                </a:solidFill>
              </a:rPr>
              <a:t>(</a:t>
            </a:r>
            <a:r>
              <a:rPr lang="it-IT" altLang="it-IT" sz="2000" b="1" i="1" dirty="0" err="1" smtClean="0">
                <a:solidFill>
                  <a:srgbClr val="FF0000"/>
                </a:solidFill>
              </a:rPr>
              <a:t>PaR</a:t>
            </a:r>
            <a:r>
              <a:rPr lang="it-IT" altLang="it-IT" sz="2000" b="1" i="1" dirty="0" smtClean="0">
                <a:solidFill>
                  <a:srgbClr val="FF0000"/>
                </a:solidFill>
              </a:rPr>
              <a:t>) </a:t>
            </a:r>
            <a:endParaRPr lang="it-IT" altLang="it-IT" sz="2000" b="1" i="1" dirty="0">
              <a:solidFill>
                <a:srgbClr val="FF0000"/>
              </a:solidFill>
            </a:endParaRPr>
          </a:p>
          <a:p>
            <a:pPr marL="407988" indent="-303213">
              <a:buClr>
                <a:srgbClr val="0E594D"/>
              </a:buClr>
              <a:buFont typeface="Times New Roman" pitchFamily="16" charset="0"/>
              <a:buAutoNum type="alphaLcParenR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000" b="1" i="1" dirty="0"/>
              <a:t>Definire gli </a:t>
            </a:r>
            <a:r>
              <a:rPr lang="it-IT" altLang="it-IT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</a:t>
            </a:r>
            <a:r>
              <a:rPr lang="it-IT" altLang="it-IT" sz="2000" b="1" i="1" dirty="0"/>
              <a:t>di </a:t>
            </a:r>
            <a:r>
              <a:rPr lang="it-IT" altLang="it-IT" sz="2000" b="1" i="1" dirty="0" smtClean="0"/>
              <a:t>apprendimento durevole e di comprensione profonda  in termini di abilità e conoscenze durevoli</a:t>
            </a:r>
            <a:endParaRPr lang="it-IT" altLang="it-IT" sz="2000" b="1" i="1" dirty="0"/>
          </a:p>
          <a:p>
            <a:pPr marL="407988" indent="-303213">
              <a:buClr>
                <a:srgbClr val="0E594D"/>
              </a:buClr>
              <a:buFont typeface="Times New Roman" pitchFamily="16" charset="0"/>
              <a:buAutoNum type="alphaLcParenR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000" b="1" i="1" dirty="0"/>
              <a:t>Definire le “</a:t>
            </a:r>
            <a:r>
              <a:rPr lang="it-IT" alt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evidenze e l’accettabilità</a:t>
            </a:r>
            <a:r>
              <a:rPr lang="it-IT" altLang="it-IT" sz="2000" b="1" i="1" dirty="0" smtClean="0"/>
              <a:t>”  delle prove per accertare il </a:t>
            </a:r>
            <a:r>
              <a:rPr lang="it-IT" altLang="it-IT" sz="2000" b="1" i="1" dirty="0"/>
              <a:t>verificarsi della “comprensione profonda</a:t>
            </a:r>
          </a:p>
          <a:p>
            <a:pPr marL="407988" indent="-303213">
              <a:buClr>
                <a:srgbClr val="0E594D"/>
              </a:buClr>
              <a:buFont typeface="Times New Roman" pitchFamily="16" charset="0"/>
              <a:buAutoNum type="alphaLcParenR"/>
              <a:tabLst>
                <a:tab pos="407988" algn="l"/>
                <a:tab pos="512763" algn="l"/>
                <a:tab pos="962025" algn="l"/>
                <a:tab pos="1411288" algn="l"/>
                <a:tab pos="1860550" algn="l"/>
                <a:tab pos="2309813" algn="l"/>
                <a:tab pos="2759075" algn="l"/>
                <a:tab pos="3208338" algn="l"/>
                <a:tab pos="3657600" algn="l"/>
                <a:tab pos="4106863" algn="l"/>
                <a:tab pos="4556125" algn="l"/>
                <a:tab pos="5005388" algn="l"/>
                <a:tab pos="5454650" algn="l"/>
                <a:tab pos="5903913" algn="l"/>
                <a:tab pos="6353175" algn="l"/>
                <a:tab pos="6802438" algn="l"/>
                <a:tab pos="7251700" algn="l"/>
                <a:tab pos="7700963" algn="l"/>
                <a:tab pos="8150225" algn="l"/>
                <a:tab pos="8599488" algn="l"/>
                <a:tab pos="9048750" algn="l"/>
              </a:tabLst>
            </a:pPr>
            <a:r>
              <a:rPr lang="it-IT" altLang="it-IT" sz="2000" b="1" i="1" dirty="0"/>
              <a:t>Progettare un processo di apprendimento “ a ritroso”, partendo dalla valutazione delle </a:t>
            </a:r>
            <a:r>
              <a:rPr lang="it-IT" altLang="it-IT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competenze</a:t>
            </a:r>
            <a:r>
              <a:rPr lang="it-IT" altLang="it-IT" sz="2000" b="1" i="1" dirty="0"/>
              <a:t> </a:t>
            </a:r>
            <a:r>
              <a:rPr lang="it-IT" altLang="it-IT" sz="2000" b="1" i="1" dirty="0" smtClean="0"/>
              <a:t>( profilo e traguardi</a:t>
            </a:r>
            <a:r>
              <a:rPr lang="it-IT" altLang="it-IT" sz="2000" b="1" i="1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741363" y="600075"/>
            <a:ext cx="8593137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algn="ctr"/>
            <a:r>
              <a:rPr lang="en-US" altLang="it-IT" sz="4000" b="1">
                <a:solidFill>
                  <a:srgbClr val="333333"/>
                </a:solidFill>
                <a:latin typeface="Times New Roman" pitchFamily="16" charset="0"/>
              </a:rPr>
              <a:t>Il lessico della Progettazione  curriculare per competenze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41363" y="2101850"/>
            <a:ext cx="8593137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>
              <a:spcAft>
                <a:spcPts val="1425"/>
              </a:spcAft>
            </a:pPr>
            <a:r>
              <a:rPr lang="en-US" altLang="it-IT" sz="2000" b="1" dirty="0" err="1">
                <a:solidFill>
                  <a:srgbClr val="280099"/>
                </a:solidFill>
                <a:latin typeface="Times New Roman" pitchFamily="16" charset="0"/>
              </a:rPr>
              <a:t>CONOSCENZE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:sono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risultato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dell'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assimilazione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di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informazioni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attraverso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l'apprendimento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.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Insieme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di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teorie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e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pratiche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riguardanti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un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settore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di studio o di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lavoro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>
              <a:spcAft>
                <a:spcPts val="1425"/>
              </a:spcAft>
            </a:pPr>
            <a:r>
              <a:rPr lang="en-US" altLang="it-IT" sz="2000" b="1" dirty="0">
                <a:solidFill>
                  <a:srgbClr val="280099"/>
                </a:solidFill>
                <a:latin typeface="Times New Roman" pitchFamily="16" charset="0"/>
              </a:rPr>
              <a:t>ABILITA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':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capacità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di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applicare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conoscenze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per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portare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a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termine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compiti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.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Sono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cognitive (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uso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del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pensiero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logico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intuitivo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creativo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...) o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pratiche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(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uso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di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metodi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strumenti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tecniche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...).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Sono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schemi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d'azione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più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o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meno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complessi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svolti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con la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correttezza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e la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velocità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necessarie</a:t>
            </a:r>
            <a:r>
              <a:rPr lang="en-US" altLang="it-IT" sz="2000" b="1" dirty="0" smtClean="0">
                <a:solidFill>
                  <a:srgbClr val="000000"/>
                </a:solidFill>
                <a:latin typeface="Times New Roman" pitchFamily="16" charset="0"/>
              </a:rPr>
              <a:t>. (</a:t>
            </a:r>
            <a:r>
              <a:rPr lang="en-US" altLang="it-IT" sz="2000" b="1" dirty="0" err="1" smtClean="0">
                <a:solidFill>
                  <a:srgbClr val="000000"/>
                </a:solidFill>
                <a:latin typeface="Times New Roman" pitchFamily="16" charset="0"/>
              </a:rPr>
              <a:t>sapere</a:t>
            </a:r>
            <a:r>
              <a:rPr lang="en-US" altLang="it-IT" sz="2000" b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000000"/>
                </a:solidFill>
                <a:latin typeface="Times New Roman" pitchFamily="16" charset="0"/>
              </a:rPr>
              <a:t>che</a:t>
            </a:r>
            <a:r>
              <a:rPr lang="en-US" altLang="it-IT" sz="2000" b="1" dirty="0" smtClean="0">
                <a:solidFill>
                  <a:srgbClr val="000000"/>
                </a:solidFill>
                <a:latin typeface="Times New Roman" pitchFamily="16" charset="0"/>
              </a:rPr>
              <a:t>)</a:t>
            </a:r>
            <a:endParaRPr lang="en-US" altLang="it-IT" sz="2000" b="1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spcAft>
                <a:spcPts val="1425"/>
              </a:spcAft>
            </a:pPr>
            <a:r>
              <a:rPr lang="en-US" altLang="it-IT" sz="2000" b="1" dirty="0">
                <a:solidFill>
                  <a:srgbClr val="280099"/>
                </a:solidFill>
                <a:latin typeface="Times New Roman" pitchFamily="16" charset="0"/>
              </a:rPr>
              <a:t>TRAGUARDI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: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sono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nelle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I.N.,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riferimenti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ineludibili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 per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gli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insegnanti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rappresentano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criteri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per la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valutazione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delle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competenze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attese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e,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nella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loro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scansione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temporale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risultano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PRESCRITTIVI </a:t>
            </a:r>
          </a:p>
          <a:p>
            <a:pPr>
              <a:spcAft>
                <a:spcPts val="1425"/>
              </a:spcAft>
            </a:pPr>
            <a:r>
              <a:rPr lang="en-US" altLang="it-IT" sz="2000" b="1" dirty="0">
                <a:solidFill>
                  <a:srgbClr val="280099"/>
                </a:solidFill>
                <a:latin typeface="Times New Roman" pitchFamily="16" charset="0"/>
              </a:rPr>
              <a:t>OBIETTIVI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: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sono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intermediari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tra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contenuti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  e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traguardi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per lo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sviluppo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delle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competenze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. Non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sono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prescrittivi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e,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quindi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–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vanno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>
                <a:solidFill>
                  <a:srgbClr val="000000"/>
                </a:solidFill>
                <a:latin typeface="Times New Roman" pitchFamily="16" charset="0"/>
              </a:rPr>
              <a:t>scelti</a:t>
            </a:r>
            <a:r>
              <a:rPr lang="en-US" altLang="it-IT" sz="2000" b="1" dirty="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4513"/>
            <a:ext cx="8607425" cy="1285875"/>
          </a:xfrm>
          <a:ln/>
        </p:spPr>
        <p:txBody>
          <a:bodyPr tIns="3888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3200">
                <a:solidFill>
                  <a:srgbClr val="FF0000"/>
                </a:solidFill>
              </a:rPr>
              <a:t>Ma cosa sono le competenze?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762500"/>
          </a:xfrm>
          <a:ln/>
        </p:spPr>
        <p:txBody>
          <a:bodyPr/>
          <a:lstStyle/>
          <a:p>
            <a:pPr marL="677863" indent="-677863">
              <a:buSzPct val="45000"/>
              <a:buFont typeface="Times New Roman" pitchFamily="16" charset="0"/>
              <a:buBlip>
                <a:blip r:embed="rId3"/>
              </a:buBlip>
              <a:tabLst>
                <a:tab pos="6778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it-IT" altLang="it-IT" sz="2800" b="1" i="1" dirty="0">
                <a:latin typeface="Times New Roman" pitchFamily="16" charset="0"/>
              </a:rPr>
              <a:t>Capacità di mettere in moto e di coordinare </a:t>
            </a:r>
            <a:r>
              <a:rPr lang="it-IT" altLang="it-IT" sz="2800" b="1" i="1" dirty="0">
                <a:solidFill>
                  <a:srgbClr val="FF0000"/>
                </a:solidFill>
                <a:latin typeface="Times New Roman" pitchFamily="16" charset="0"/>
              </a:rPr>
              <a:t>risorse interne</a:t>
            </a:r>
            <a:r>
              <a:rPr lang="it-IT" altLang="it-IT" sz="2800" b="1" i="1" dirty="0">
                <a:latin typeface="Times New Roman" pitchFamily="16" charset="0"/>
              </a:rPr>
              <a:t> (conoscenze, abilità, disposizioni, motivazioni, interessi) e </a:t>
            </a:r>
            <a:r>
              <a:rPr lang="it-IT" altLang="it-IT" sz="2800" b="1" i="1" dirty="0">
                <a:solidFill>
                  <a:srgbClr val="FF0000"/>
                </a:solidFill>
                <a:latin typeface="Times New Roman" pitchFamily="16" charset="0"/>
              </a:rPr>
              <a:t>risorse esterne </a:t>
            </a:r>
            <a:r>
              <a:rPr lang="it-IT" altLang="it-IT" sz="2800" b="1" i="1" dirty="0">
                <a:latin typeface="Times New Roman" pitchFamily="16" charset="0"/>
              </a:rPr>
              <a:t>disponibili per affrontare positivamente compiti o situazioni sfidanti (M. </a:t>
            </a:r>
            <a:r>
              <a:rPr lang="it-IT" altLang="it-IT" sz="2800" b="1" i="1" dirty="0" err="1">
                <a:latin typeface="Times New Roman" pitchFamily="16" charset="0"/>
              </a:rPr>
              <a:t>Pellerey</a:t>
            </a:r>
            <a:r>
              <a:rPr lang="it-IT" altLang="it-IT" sz="2800" b="1" i="1" dirty="0">
                <a:latin typeface="Times New Roman" pitchFamily="16" charset="0"/>
              </a:rPr>
              <a:t>).</a:t>
            </a:r>
          </a:p>
          <a:p>
            <a:pPr marL="677863" indent="-677863">
              <a:buSzPct val="45000"/>
              <a:buFont typeface="Times New Roman" pitchFamily="16" charset="0"/>
              <a:buBlip>
                <a:blip r:embed="rId3"/>
              </a:buBlip>
              <a:tabLst>
                <a:tab pos="6778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it-IT" altLang="it-IT" sz="2800" b="1" i="1" dirty="0">
                <a:latin typeface="Times New Roman" pitchFamily="16" charset="0"/>
              </a:rPr>
              <a:t>Ciò che </a:t>
            </a:r>
            <a:r>
              <a:rPr lang="it-IT" altLang="it-IT" sz="2800" b="1" i="1" dirty="0">
                <a:solidFill>
                  <a:srgbClr val="FF0000"/>
                </a:solidFill>
                <a:latin typeface="Times New Roman" pitchFamily="16" charset="0"/>
              </a:rPr>
              <a:t>sanno fare</a:t>
            </a:r>
            <a:r>
              <a:rPr lang="it-IT" altLang="it-IT" sz="2800" b="1" i="1" dirty="0">
                <a:latin typeface="Times New Roman" pitchFamily="16" charset="0"/>
              </a:rPr>
              <a:t> le persone nella vita quotidiana </a:t>
            </a:r>
            <a:r>
              <a:rPr lang="it-IT" altLang="it-IT" sz="2800" b="1" i="1" dirty="0">
                <a:solidFill>
                  <a:srgbClr val="FF0000"/>
                </a:solidFill>
                <a:latin typeface="Times New Roman" pitchFamily="16" charset="0"/>
              </a:rPr>
              <a:t>con ciò che hanno imparato a scuola </a:t>
            </a:r>
            <a:r>
              <a:rPr lang="it-IT" altLang="it-IT" sz="2800" b="1" i="1" dirty="0">
                <a:latin typeface="Times New Roman" pitchFamily="16" charset="0"/>
              </a:rPr>
              <a:t>(OCSE PISA).</a:t>
            </a:r>
          </a:p>
          <a:p>
            <a:pPr marL="677863" indent="-677863">
              <a:buSzPct val="45000"/>
              <a:buFont typeface="Times New Roman" pitchFamily="16" charset="0"/>
              <a:buBlip>
                <a:blip r:embed="rId3"/>
              </a:buBlip>
              <a:tabLst>
                <a:tab pos="6778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it-IT" altLang="it-IT" sz="2800" b="1" i="1" dirty="0">
                <a:latin typeface="Times New Roman" pitchFamily="16" charset="0"/>
              </a:rPr>
              <a:t>Non possono essere affidate ad una acquisizione “casuale”: la scuola le deve fare oggetto di </a:t>
            </a:r>
            <a:r>
              <a:rPr lang="it-IT" altLang="it-IT" sz="2800" b="1" i="1" dirty="0">
                <a:solidFill>
                  <a:srgbClr val="FF0000"/>
                </a:solidFill>
                <a:latin typeface="Times New Roman" pitchFamily="16" charset="0"/>
              </a:rPr>
              <a:t>progettazione </a:t>
            </a:r>
            <a:r>
              <a:rPr lang="it-IT" altLang="it-IT" sz="2800" b="1" i="1" dirty="0">
                <a:latin typeface="Times New Roman" pitchFamily="16" charset="0"/>
              </a:rPr>
              <a:t>a partire </a:t>
            </a:r>
            <a:r>
              <a:rPr lang="it-IT" altLang="it-IT" sz="2800" b="1" i="1" dirty="0" smtClean="0">
                <a:latin typeface="Times New Roman" pitchFamily="16" charset="0"/>
              </a:rPr>
              <a:t>da </a:t>
            </a:r>
            <a:r>
              <a:rPr lang="it-IT" altLang="it-IT" sz="2800" b="1" i="1" dirty="0" err="1">
                <a:latin typeface="Times New Roman" pitchFamily="16" charset="0"/>
              </a:rPr>
              <a:t>I.N.</a:t>
            </a:r>
            <a:r>
              <a:rPr lang="it-IT" altLang="it-IT" sz="2800" b="1" i="1" dirty="0">
                <a:latin typeface="Times New Roman" pitchFamily="16" charset="0"/>
              </a:rPr>
              <a:t> e </a:t>
            </a:r>
            <a:r>
              <a:rPr lang="it-IT" altLang="it-IT" sz="2800" b="1" i="1" dirty="0" err="1" smtClean="0">
                <a:latin typeface="Times New Roman" pitchFamily="16" charset="0"/>
              </a:rPr>
              <a:t>L.G.</a:t>
            </a:r>
            <a:r>
              <a:rPr lang="it-IT" altLang="it-IT" sz="2800" b="1" i="1" dirty="0" smtClean="0">
                <a:latin typeface="Times New Roman" pitchFamily="16" charset="0"/>
              </a:rPr>
              <a:t> sullo sfondo delle </a:t>
            </a:r>
            <a:r>
              <a:rPr lang="it-IT" altLang="it-IT" sz="2800" b="1" i="1" dirty="0">
                <a:latin typeface="Times New Roman" pitchFamily="16" charset="0"/>
              </a:rPr>
              <a:t>competenze chiave di cittadinanza del </a:t>
            </a:r>
            <a:r>
              <a:rPr lang="it-IT" altLang="it-IT" sz="2800" b="1" i="1" dirty="0" smtClean="0">
                <a:latin typeface="Times New Roman" pitchFamily="16" charset="0"/>
              </a:rPr>
              <a:t>2006.</a:t>
            </a:r>
            <a:endParaRPr lang="it-IT" altLang="it-IT" sz="2800" b="1" i="1" dirty="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smincho"/>
        <a:cs typeface="msmincho"/>
      </a:majorFont>
      <a:minorFont>
        <a:latin typeface="Arial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smincho"/>
        <a:cs typeface="msmincho"/>
      </a:majorFont>
      <a:minorFont>
        <a:latin typeface="Arial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34564</TotalTime>
  <Words>1581</Words>
  <Application>Microsoft Office PowerPoint</Application>
  <PresentationFormat>Personalizzato</PresentationFormat>
  <Paragraphs>197</Paragraphs>
  <Slides>24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24</vt:i4>
      </vt:variant>
    </vt:vector>
  </HeadingPairs>
  <TitlesOfParts>
    <vt:vector size="26" baseType="lpstr">
      <vt:lpstr>Tema di Office</vt:lpstr>
      <vt:lpstr>Tema di Office</vt:lpstr>
      <vt:lpstr>Costruire Competenze  individuali e collettive: una sfida per la scuola e la società  </vt:lpstr>
      <vt:lpstr>L'inefficacia  dell'insegnamento e la debolezza dell'apprendimento</vt:lpstr>
      <vt:lpstr>Per ridare alla scuola la sua funzione educativa</vt:lpstr>
      <vt:lpstr>La responsabilità delle scuole: trasformare le riforme in INNOVAZIONI</vt:lpstr>
      <vt:lpstr>Le scuole sono chiamate a tradurre    le riforme in innovazioni per migliorare l’offerta formativa </vt:lpstr>
      <vt:lpstr>Le scuole sono chiamate a tradurre    le riforme in innovazioni</vt:lpstr>
      <vt:lpstr>Per favorire l’acquisizione di competenze:rendere significativo l'apprendimento (Wiggins e McTighe)</vt:lpstr>
      <vt:lpstr>Presentazione standard di PowerPoint</vt:lpstr>
      <vt:lpstr>Ma cosa sono le competenze?</vt:lpstr>
      <vt:lpstr>Presentazione standard di PowerPoint</vt:lpstr>
      <vt:lpstr>I fondamenti del curricolo  art. 8 del DPR 275/1999</vt:lpstr>
      <vt:lpstr>Presentazione standard di PowerPoint</vt:lpstr>
      <vt:lpstr>Il concetto di  apprendimento in Wiggins e McTighe  </vt:lpstr>
      <vt:lpstr>La valutazione dell'apprendimento significativo come comprensione profonda</vt:lpstr>
      <vt:lpstr>Descrittori di competenze</vt:lpstr>
      <vt:lpstr>Descrittori di competenze</vt:lpstr>
      <vt:lpstr>Descrittori di competenze</vt:lpstr>
      <vt:lpstr>Come progettare a ritroso(PaR)</vt:lpstr>
      <vt:lpstr>1a FASE:identificare i risultati desiderati</vt:lpstr>
      <vt:lpstr>2a. FASE:determinare evidenze e livelli di accettabilità relative all'apprendimento significativo/comprensione profonda</vt:lpstr>
      <vt:lpstr>2a. FASE:determinare evidenze di accettabilità  significa elaborare verifiche adeguate</vt:lpstr>
      <vt:lpstr>3a. FASE: pianificare esperienze di apprendimento significativo</vt:lpstr>
      <vt:lpstr>Criteri utili per pianificare un curricolo WHERE :dove è diretta l'unità?</vt:lpstr>
      <vt:lpstr>Per imparare a progettare un curricolo per competenze,  è necessario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Consiglio di strategia</dc:title>
  <dc:creator>Ivana Summa</dc:creator>
  <dc:description>Presentazione di sviluppo e alternative, consiglio di una o più strategie</dc:description>
  <cp:lastModifiedBy>angela tar</cp:lastModifiedBy>
  <cp:revision>19</cp:revision>
  <cp:lastPrinted>2014-05-02T10:36:48Z</cp:lastPrinted>
  <dcterms:created xsi:type="dcterms:W3CDTF">2014-05-01T19:29:45Z</dcterms:created>
  <dcterms:modified xsi:type="dcterms:W3CDTF">2017-05-07T21:33:12Z</dcterms:modified>
</cp:coreProperties>
</file>